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8" r:id="rId2"/>
    <p:sldId id="298" r:id="rId3"/>
    <p:sldId id="257" r:id="rId4"/>
    <p:sldId id="275" r:id="rId5"/>
    <p:sldId id="291" r:id="rId6"/>
    <p:sldId id="262" r:id="rId7"/>
    <p:sldId id="261" r:id="rId8"/>
    <p:sldId id="276" r:id="rId9"/>
    <p:sldId id="263" r:id="rId10"/>
    <p:sldId id="278" r:id="rId11"/>
    <p:sldId id="277" r:id="rId12"/>
    <p:sldId id="280" r:id="rId13"/>
    <p:sldId id="281" r:id="rId14"/>
    <p:sldId id="282" r:id="rId15"/>
    <p:sldId id="283" r:id="rId16"/>
    <p:sldId id="284" r:id="rId17"/>
    <p:sldId id="293" r:id="rId18"/>
    <p:sldId id="292" r:id="rId19"/>
    <p:sldId id="294" r:id="rId20"/>
    <p:sldId id="295" r:id="rId21"/>
    <p:sldId id="287" r:id="rId22"/>
    <p:sldId id="286" r:id="rId23"/>
    <p:sldId id="288" r:id="rId24"/>
    <p:sldId id="289" r:id="rId25"/>
    <p:sldId id="290" r:id="rId26"/>
    <p:sldId id="273" r:id="rId27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226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-414" y="-102"/>
      </p:cViewPr>
      <p:guideLst>
        <p:guide orient="horz" pos="2160"/>
        <p:guide orient="horz" pos="22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980" y="6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Shamim%20Jafar-PC\Desktop\Support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baseline="0">
                <a:solidFill>
                  <a:sysClr val="windowText" lastClr="000000"/>
                </a:solidFill>
                <a:effectLst/>
                <a:latin typeface="SutonnyMJ" pitchFamily="2" charset="0"/>
                <a:cs typeface="SutonnyMJ" pitchFamily="2" charset="0"/>
              </a:rPr>
              <a:t>evsjv‡`‡ki cÖexY wPÎ</a:t>
            </a:r>
            <a:endParaRPr lang="en-US" b="1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c:rich>
      </c:tx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6548840769903794"/>
          <c:y val="0.16269805739165549"/>
          <c:w val="0.80395603674540672"/>
          <c:h val="0.65474380919776365"/>
        </c:manualLayout>
      </c:layout>
      <c:barChart>
        <c:barDir val="col"/>
        <c:grouping val="clustered"/>
        <c:ser>
          <c:idx val="0"/>
          <c:order val="0"/>
          <c:tx>
            <c:strRef>
              <c:f>Sheet10!$B$1</c:f>
              <c:strCache>
                <c:ptCount val="1"/>
                <c:pt idx="0">
                  <c:v>‡gvU cÖexY RbmsL¨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horzOverflow="clip" vert="horz" wrap="square" lIns="0" tIns="0" rIns="0" bIns="19050" anchor="ctr" anchorCtr="1">
                <a:spAutoFit/>
              </a:bodyPr>
              <a:lstStyle/>
              <a:p>
                <a:pPr>
                  <a:defRPr lang="en-US" sz="800" b="0" i="0" u="none" strike="noStrike" kern="1200" baseline="0">
                    <a:solidFill>
                      <a:sysClr val="windowText" lastClr="000000"/>
                    </a:solidFill>
                    <a:latin typeface="SutonnyMJ" pitchFamily="2" charset="0"/>
                    <a:ea typeface="+mn-ea"/>
                    <a:cs typeface="SutonnyMJ" pitchFamily="2" charset="0"/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Sheet10!$A$2:$A$11</c:f>
              <c:strCache>
                <c:ptCount val="10"/>
                <c:pt idx="0">
                  <c:v>60-64</c:v>
                </c:pt>
                <c:pt idx="1">
                  <c:v>65-69</c:v>
                </c:pt>
                <c:pt idx="2">
                  <c:v>70-74</c:v>
                </c:pt>
                <c:pt idx="3">
                  <c:v>75-79</c:v>
                </c:pt>
                <c:pt idx="4">
                  <c:v>80-84</c:v>
                </c:pt>
                <c:pt idx="5">
                  <c:v>85-89</c:v>
                </c:pt>
                <c:pt idx="6">
                  <c:v>90-94</c:v>
                </c:pt>
                <c:pt idx="7">
                  <c:v>95-99</c:v>
                </c:pt>
                <c:pt idx="8">
                  <c:v>100+</c:v>
                </c:pt>
                <c:pt idx="9">
                  <c:v>‡gvU cÖexY</c:v>
                </c:pt>
              </c:strCache>
            </c:strRef>
          </c:cat>
          <c:val>
            <c:numRef>
              <c:f>Sheet10!$B$2:$B$11</c:f>
              <c:numCache>
                <c:formatCode>General</c:formatCode>
                <c:ptCount val="10"/>
                <c:pt idx="0">
                  <c:v>4499061</c:v>
                </c:pt>
                <c:pt idx="1">
                  <c:v>3432348</c:v>
                </c:pt>
                <c:pt idx="2">
                  <c:v>2454190</c:v>
                </c:pt>
                <c:pt idx="3">
                  <c:v>1561423</c:v>
                </c:pt>
                <c:pt idx="4">
                  <c:v>817795</c:v>
                </c:pt>
                <c:pt idx="5">
                  <c:v>314027</c:v>
                </c:pt>
                <c:pt idx="6">
                  <c:v>74767</c:v>
                </c:pt>
                <c:pt idx="7">
                  <c:v>9027</c:v>
                </c:pt>
                <c:pt idx="8">
                  <c:v>491</c:v>
                </c:pt>
                <c:pt idx="9" formatCode="#,##0">
                  <c:v>13163129</c:v>
                </c:pt>
              </c:numCache>
            </c:numRef>
          </c:val>
        </c:ser>
        <c:ser>
          <c:idx val="1"/>
          <c:order val="1"/>
          <c:tx>
            <c:strRef>
              <c:f>Sheet10!$C$1</c:f>
              <c:strCache>
                <c:ptCount val="1"/>
                <c:pt idx="0">
                  <c:v>cyiæl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horzOverflow="clip" vert="horz" wrap="square" lIns="0" tIns="0" rIns="0" bIns="0" anchor="ctr" anchorCtr="1">
                <a:spAutoFit/>
              </a:bodyPr>
              <a:lstStyle/>
              <a:p>
                <a:pPr>
                  <a:defRPr lang="en-US" sz="800" b="0" i="0" u="none" strike="noStrike" kern="1200" baseline="0">
                    <a:solidFill>
                      <a:sysClr val="windowText" lastClr="000000"/>
                    </a:solidFill>
                    <a:latin typeface="SutonnyMJ" pitchFamily="2" charset="0"/>
                    <a:ea typeface="+mn-ea"/>
                    <a:cs typeface="SutonnyMJ" pitchFamily="2" charset="0"/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Sheet10!$A$2:$A$11</c:f>
              <c:strCache>
                <c:ptCount val="10"/>
                <c:pt idx="0">
                  <c:v>60-64</c:v>
                </c:pt>
                <c:pt idx="1">
                  <c:v>65-69</c:v>
                </c:pt>
                <c:pt idx="2">
                  <c:v>70-74</c:v>
                </c:pt>
                <c:pt idx="3">
                  <c:v>75-79</c:v>
                </c:pt>
                <c:pt idx="4">
                  <c:v>80-84</c:v>
                </c:pt>
                <c:pt idx="5">
                  <c:v>85-89</c:v>
                </c:pt>
                <c:pt idx="6">
                  <c:v>90-94</c:v>
                </c:pt>
                <c:pt idx="7">
                  <c:v>95-99</c:v>
                </c:pt>
                <c:pt idx="8">
                  <c:v>100+</c:v>
                </c:pt>
                <c:pt idx="9">
                  <c:v>‡gvU cÖexY</c:v>
                </c:pt>
              </c:strCache>
            </c:strRef>
          </c:cat>
          <c:val>
            <c:numRef>
              <c:f>Sheet10!$C$2:$C$11</c:f>
              <c:numCache>
                <c:formatCode>General</c:formatCode>
                <c:ptCount val="10"/>
                <c:pt idx="0">
                  <c:v>2303627</c:v>
                </c:pt>
                <c:pt idx="1">
                  <c:v>1769029</c:v>
                </c:pt>
                <c:pt idx="2">
                  <c:v>1217144</c:v>
                </c:pt>
                <c:pt idx="3">
                  <c:v>744146</c:v>
                </c:pt>
                <c:pt idx="4">
                  <c:v>367133</c:v>
                </c:pt>
                <c:pt idx="5">
                  <c:v>129152</c:v>
                </c:pt>
                <c:pt idx="6">
                  <c:v>28570</c:v>
                </c:pt>
                <c:pt idx="7">
                  <c:v>3304</c:v>
                </c:pt>
                <c:pt idx="8">
                  <c:v>186</c:v>
                </c:pt>
                <c:pt idx="9" formatCode="#,##0">
                  <c:v>6562291</c:v>
                </c:pt>
              </c:numCache>
            </c:numRef>
          </c:val>
        </c:ser>
        <c:ser>
          <c:idx val="2"/>
          <c:order val="2"/>
          <c:tx>
            <c:strRef>
              <c:f>Sheet10!$D$1</c:f>
              <c:strCache>
                <c:ptCount val="1"/>
                <c:pt idx="0">
                  <c:v>bvix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horzOverflow="clip" vert="horz" wrap="square" lIns="0" tIns="0" rIns="0" bIns="0" anchor="ctr" anchorCtr="1">
                <a:spAutoFit/>
              </a:bodyPr>
              <a:lstStyle/>
              <a:p>
                <a:pPr>
                  <a:defRPr lang="en-US" sz="800" b="0" i="0" u="none" strike="noStrike" kern="1200" baseline="0">
                    <a:solidFill>
                      <a:sysClr val="windowText" lastClr="000000"/>
                    </a:solidFill>
                    <a:latin typeface="SutonnyMJ" pitchFamily="2" charset="0"/>
                    <a:ea typeface="+mn-ea"/>
                    <a:cs typeface="SutonnyMJ" pitchFamily="2" charset="0"/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Sheet10!$A$2:$A$11</c:f>
              <c:strCache>
                <c:ptCount val="10"/>
                <c:pt idx="0">
                  <c:v>60-64</c:v>
                </c:pt>
                <c:pt idx="1">
                  <c:v>65-69</c:v>
                </c:pt>
                <c:pt idx="2">
                  <c:v>70-74</c:v>
                </c:pt>
                <c:pt idx="3">
                  <c:v>75-79</c:v>
                </c:pt>
                <c:pt idx="4">
                  <c:v>80-84</c:v>
                </c:pt>
                <c:pt idx="5">
                  <c:v>85-89</c:v>
                </c:pt>
                <c:pt idx="6">
                  <c:v>90-94</c:v>
                </c:pt>
                <c:pt idx="7">
                  <c:v>95-99</c:v>
                </c:pt>
                <c:pt idx="8">
                  <c:v>100+</c:v>
                </c:pt>
                <c:pt idx="9">
                  <c:v>‡gvU cÖexY</c:v>
                </c:pt>
              </c:strCache>
            </c:strRef>
          </c:cat>
          <c:val>
            <c:numRef>
              <c:f>Sheet10!$D$2:$D$11</c:f>
              <c:numCache>
                <c:formatCode>General</c:formatCode>
                <c:ptCount val="10"/>
                <c:pt idx="0">
                  <c:v>2195434</c:v>
                </c:pt>
                <c:pt idx="1">
                  <c:v>1663319</c:v>
                </c:pt>
                <c:pt idx="2">
                  <c:v>1237046</c:v>
                </c:pt>
                <c:pt idx="3">
                  <c:v>817277</c:v>
                </c:pt>
                <c:pt idx="4">
                  <c:v>450662</c:v>
                </c:pt>
                <c:pt idx="5">
                  <c:v>184875</c:v>
                </c:pt>
                <c:pt idx="6">
                  <c:v>46197</c:v>
                </c:pt>
                <c:pt idx="7">
                  <c:v>5723</c:v>
                </c:pt>
                <c:pt idx="8">
                  <c:v>305</c:v>
                </c:pt>
                <c:pt idx="9" formatCode="#,##0">
                  <c:v>6600838</c:v>
                </c:pt>
              </c:numCache>
            </c:numRef>
          </c:val>
        </c:ser>
        <c:dLbls>
          <c:showVal val="1"/>
        </c:dLbls>
        <c:gapWidth val="219"/>
        <c:overlap val="-27"/>
        <c:axId val="72682112"/>
        <c:axId val="73425664"/>
      </c:barChart>
      <c:catAx>
        <c:axId val="72682112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US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baseline="0">
                    <a:solidFill>
                      <a:sysClr val="windowText" lastClr="000000"/>
                    </a:solidFill>
                    <a:effectLst/>
                    <a:latin typeface="SutonnyMJ" pitchFamily="2" charset="0"/>
                    <a:cs typeface="SutonnyMJ" pitchFamily="2" charset="0"/>
                  </a:rPr>
                  <a:t>eqm ¯Íi</a:t>
                </a:r>
                <a:endParaRPr lang="en-US" b="0">
                  <a:solidFill>
                    <a:sysClr val="windowText" lastClr="000000"/>
                  </a:solidFill>
                  <a:latin typeface="SutonnyMJ" pitchFamily="2" charset="0"/>
                  <a:cs typeface="SutonnyMJ" pitchFamily="2" charset="0"/>
                </a:endParaRPr>
              </a:p>
            </c:rich>
          </c:tx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ysClr val="windowText" lastClr="000000"/>
                </a:solidFill>
                <a:latin typeface="SutonnyMJ" pitchFamily="2" charset="0"/>
                <a:ea typeface="+mn-ea"/>
                <a:cs typeface="SutonnyMJ" pitchFamily="2" charset="0"/>
              </a:defRPr>
            </a:pPr>
            <a:endParaRPr lang="en-US"/>
          </a:p>
        </c:txPr>
        <c:crossAx val="73425664"/>
        <c:crosses val="autoZero"/>
        <c:auto val="1"/>
        <c:lblAlgn val="ctr"/>
        <c:lblOffset val="100"/>
      </c:catAx>
      <c:valAx>
        <c:axId val="734256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i="0" u="none" strike="noStrike" baseline="0">
                    <a:solidFill>
                      <a:sysClr val="windowText" lastClr="000000"/>
                    </a:solidFill>
                    <a:effectLst/>
                    <a:latin typeface="SutonnyMJ" pitchFamily="2" charset="0"/>
                    <a:cs typeface="SutonnyMJ" pitchFamily="2" charset="0"/>
                  </a:rPr>
                  <a:t>RbmsL¨v</a:t>
                </a:r>
                <a:endParaRPr lang="en-US">
                  <a:solidFill>
                    <a:sysClr val="windowText" lastClr="000000"/>
                  </a:solidFill>
                  <a:latin typeface="SutonnyMJ" pitchFamily="2" charset="0"/>
                  <a:cs typeface="SutonnyMJ" pitchFamily="2" charset="0"/>
                </a:endParaRPr>
              </a:p>
            </c:rich>
          </c:tx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ysClr val="windowText" lastClr="000000"/>
                </a:solidFill>
                <a:latin typeface="SutonnyMJ" pitchFamily="2" charset="0"/>
                <a:ea typeface="+mn-ea"/>
                <a:cs typeface="SutonnyMJ" pitchFamily="2" charset="0"/>
              </a:defRPr>
            </a:pPr>
            <a:endParaRPr lang="en-US"/>
          </a:p>
        </c:txPr>
        <c:crossAx val="72682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688757655293093E-2"/>
          <c:y val="0.90770565050606189"/>
          <c:w val="0.35395559930008791"/>
          <c:h val="6.9997805458264284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ysClr val="windowText" lastClr="000000"/>
              </a:solidFill>
              <a:latin typeface="SutonnyMJ" pitchFamily="2" charset="0"/>
              <a:ea typeface="+mn-ea"/>
              <a:cs typeface="SutonnyMJ" pitchFamily="2" charset="0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8A6B8-5740-4816-B0D6-A352D3DFC253}" type="datetimeFigureOut">
              <a:rPr lang="en-US" smtClean="0"/>
              <a:pPr/>
              <a:t>6/2/2015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5"/>
            <a:ext cx="3026833" cy="4657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5"/>
            <a:ext cx="3026833" cy="4657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4D77F-656F-44CC-89E7-7709C499C5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6539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7D5B3C1-131C-4425-8F94-998131AD484D}" type="datetimeFigureOut">
              <a:rPr lang="en-US"/>
              <a:pPr>
                <a:defRPr/>
              </a:pPr>
              <a:t>6/2/2015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4938" y="1160463"/>
            <a:ext cx="4175125" cy="3132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0"/>
            <a:ext cx="5588000" cy="365545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5"/>
            <a:ext cx="3026833" cy="4657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5"/>
            <a:ext cx="3026833" cy="46579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6D947E-858C-4079-9524-4B13248387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60286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725D896-C5C7-488E-9E53-6C15D3568EFF}" type="slidenum">
              <a:rPr lang="en-US"/>
              <a:pPr eaLnBrk="1" hangingPunct="1"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5573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F0E7F-8536-4A74-B5C5-20DCD15AAE54}" type="datetimeFigureOut">
              <a:rPr lang="en-US"/>
              <a:pPr>
                <a:defRPr/>
              </a:pPr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F8334B-A091-4EDC-A5B8-B33DEF85F7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1361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0700E-F224-44BF-9111-BA47D981B177}" type="datetimeFigureOut">
              <a:rPr lang="en-US"/>
              <a:pPr>
                <a:defRPr/>
              </a:pPr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05751-9969-4665-A4C8-30763C23C9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4285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AD2C3-DC9D-4A2E-821D-B5D4F568CFD7}" type="datetimeFigureOut">
              <a:rPr lang="en-US"/>
              <a:pPr>
                <a:defRPr/>
              </a:pPr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CC44F-8300-4719-960A-DE6E9FDF50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0745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A097D-198B-4BB8-A052-09A1A8D8F3BB}" type="datetimeFigureOut">
              <a:rPr lang="en-US"/>
              <a:pPr>
                <a:defRPr/>
              </a:pPr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CEC7D-D663-4565-8818-A84949B850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5541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7335B-ACFE-4C1A-8668-D8BFFE64EAAE}" type="datetimeFigureOut">
              <a:rPr lang="en-US"/>
              <a:pPr>
                <a:defRPr/>
              </a:pPr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00FBC-0A02-4D8A-9267-9CFF051AEF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962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15C40-4DDC-49A0-B1CF-80C0ACFEFDDA}" type="datetimeFigureOut">
              <a:rPr lang="en-US"/>
              <a:pPr>
                <a:defRPr/>
              </a:pPr>
              <a:t>6/2/2015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A6C8C-3DB0-4F2B-AF0F-B1FD18E83C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6422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71A23-E70D-4F1E-BD25-6CA7E871BA27}" type="datetimeFigureOut">
              <a:rPr lang="en-US"/>
              <a:pPr>
                <a:defRPr/>
              </a:pPr>
              <a:t>6/2/2015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204A8-ECE8-4F9B-ADA0-5ACFD1DA40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0423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35AFD-7302-489E-A9AF-D571F7E1F36B}" type="datetimeFigureOut">
              <a:rPr lang="en-US"/>
              <a:pPr>
                <a:defRPr/>
              </a:pPr>
              <a:t>6/2/2015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A6B36-9D2A-4D41-80ED-E9BF50D29C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988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1AC80-0E12-4B8C-AE82-443BD5BBCF02}" type="datetimeFigureOut">
              <a:rPr lang="en-US"/>
              <a:pPr>
                <a:defRPr/>
              </a:pPr>
              <a:t>6/2/2015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83C31-5C63-486F-BB75-89608D214A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334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35403-A718-412B-96D6-E9B642089BF7}" type="datetimeFigureOut">
              <a:rPr lang="en-US"/>
              <a:pPr>
                <a:defRPr/>
              </a:pPr>
              <a:t>6/2/2015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B97C23-7BBE-4080-8865-8DD346CE2E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1173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8E576-E2B2-47F0-867D-5B84A787D6B1}" type="datetimeFigureOut">
              <a:rPr lang="en-US"/>
              <a:pPr>
                <a:defRPr/>
              </a:pPr>
              <a:t>6/2/2015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AFB88-A918-4700-A87B-494E464D47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9930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48D374-5DAA-4641-A5E6-22D732725C63}" type="datetimeFigureOut">
              <a:rPr lang="en-US"/>
              <a:pPr>
                <a:defRPr/>
              </a:pPr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ECFB7756-A9CE-42F0-940E-8DFB23F2177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772732" y="1459581"/>
            <a:ext cx="7624293" cy="2198019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‡`‡k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‡`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Rxebgv‡bi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Dbœq‡bi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cÖwZeÜKZv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e„w×t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Kg©gq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eva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©‡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K¨i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Av‡jv‡K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KiYxq</a:t>
            </a:r>
            <a:endParaRPr lang="en-US" sz="4400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itle 7"/>
          <p:cNvSpPr>
            <a:spLocks noGrp="1"/>
          </p:cNvSpPr>
          <p:nvPr>
            <p:ph type="title"/>
          </p:nvPr>
        </p:nvSpPr>
        <p:spPr>
          <a:xfrm>
            <a:off x="628650" y="206375"/>
            <a:ext cx="7886700" cy="103028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‡`‡k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GKwesk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kZvãxi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‡`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`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yt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Zv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n«vm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Rxebgvb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Dbœq‡bi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P¨v‡jÄ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46231" y="3880518"/>
            <a:ext cx="298166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Aveyj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nvwme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Lvb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48599" y="4627591"/>
            <a:ext cx="534494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wi‡mvm</a:t>
            </a:r>
            <a:r>
              <a:rPr lang="en-US" sz="2400" b="1" dirty="0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en-US" sz="2400" b="1" dirty="0" err="1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Bw›U‡MÖkb</a:t>
            </a:r>
            <a:r>
              <a:rPr lang="en-US" sz="2400" b="1" dirty="0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†</a:t>
            </a:r>
            <a:r>
              <a:rPr lang="en-US" sz="2400" b="1" dirty="0" err="1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m›Uvi</a:t>
            </a:r>
            <a:r>
              <a:rPr lang="en-US" sz="2400" b="1" dirty="0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wiK</a:t>
            </a:r>
            <a:r>
              <a:rPr lang="en-US" sz="2400" b="1" dirty="0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err="1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evox</a:t>
            </a:r>
            <a:r>
              <a:rPr lang="en-US" b="1" dirty="0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bs</a:t>
            </a:r>
            <a:r>
              <a:rPr lang="en-US" b="1" dirty="0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20, †</a:t>
            </a:r>
            <a:r>
              <a:rPr lang="en-US" b="1" dirty="0" err="1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ivW</a:t>
            </a:r>
            <a:r>
              <a:rPr lang="en-US" b="1" dirty="0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bs</a:t>
            </a:r>
            <a:r>
              <a:rPr lang="en-US" b="1" dirty="0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11 (</a:t>
            </a:r>
            <a:r>
              <a:rPr lang="en-US" b="1" dirty="0" err="1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bZzb</a:t>
            </a:r>
            <a:r>
              <a:rPr lang="en-US" b="1" dirty="0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32 (</a:t>
            </a:r>
            <a:r>
              <a:rPr lang="en-US" b="1" dirty="0" err="1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cyivZb</a:t>
            </a:r>
            <a:r>
              <a:rPr lang="en-US" b="1" dirty="0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endParaRPr lang="en-US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err="1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avbgwÐ</a:t>
            </a:r>
            <a:r>
              <a:rPr lang="en-US" b="1" dirty="0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Av/G, XvKv-1209</a:t>
            </a:r>
            <a:endParaRPr lang="en-US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latin typeface="SutonnyMJ" pitchFamily="2" charset="0"/>
                <a:ea typeface="Times New Roman" panose="02020603050405020304" pitchFamily="18" charset="0"/>
              </a:rPr>
              <a:t>‡</a:t>
            </a:r>
            <a:r>
              <a:rPr lang="en-US" b="1" dirty="0" err="1">
                <a:latin typeface="SutonnyMJ" pitchFamily="2" charset="0"/>
                <a:ea typeface="Times New Roman" panose="02020603050405020304" pitchFamily="18" charset="0"/>
              </a:rPr>
              <a:t>dvbt</a:t>
            </a:r>
            <a:r>
              <a:rPr lang="en-US" b="1" dirty="0">
                <a:latin typeface="SutonnyMJ" pitchFamily="2" charset="0"/>
                <a:ea typeface="Times New Roman" panose="02020603050405020304" pitchFamily="18" charset="0"/>
              </a:rPr>
              <a:t> 8118475, B‡gBj-</a:t>
            </a:r>
            <a:r>
              <a:rPr lang="en-US" b="1" dirty="0">
                <a:latin typeface="Cambria" panose="02040503050406030204" pitchFamily="18" charset="0"/>
                <a:ea typeface="Times New Roman" panose="02020603050405020304" pitchFamily="18" charset="0"/>
                <a:cs typeface="SutonnyMJ" pitchFamily="2" charset="0"/>
              </a:rPr>
              <a:t>ricdirector@yahoo.com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339402" y="503238"/>
            <a:ext cx="6812924" cy="719137"/>
          </a:xfrm>
        </p:spPr>
        <p:txBody>
          <a:bodyPr/>
          <a:lstStyle/>
          <a:p>
            <a:pPr eaLnBrk="1" hangingPunct="1"/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Rxebgvb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Dbœq‡b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wi‡mvm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Bw›U‡MÖkb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m›Uvi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wiK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)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AwfÁZv-2</a:t>
            </a:r>
            <a:endParaRPr lang="en-US" sz="36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1668" y="1426380"/>
            <a:ext cx="8731876" cy="4472144"/>
          </a:xfrm>
        </p:spPr>
        <p:txBody>
          <a:bodyPr lIns="0" tIns="0" rIns="0" bIns="0"/>
          <a:lstStyle/>
          <a:p>
            <a:pPr marL="457200" indent="-457200" algn="just">
              <a:spcBef>
                <a:spcPts val="600"/>
              </a:spcBef>
              <a:buSzPct val="99000"/>
              <a:buFont typeface="+mj-lt"/>
              <a:buAutoNum type="arabicPeriod" startAt="5"/>
            </a:pP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wiK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cÖvq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yÕhyM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a‡i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Avš—R©vwZK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w`em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cvjb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Avm‡Q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-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cÖavb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j¶¨ 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n‡”Q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cÖexY‡`i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wel‡q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m‡PZbZv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×,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Bm¨y‡Z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mKj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gn‡ji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AvPiY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I `„wófw½i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cwieZ©b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457200" indent="-457200" algn="just">
              <a:spcBef>
                <a:spcPts val="600"/>
              </a:spcBef>
              <a:buSzPct val="99000"/>
              <a:buFont typeface="+mj-lt"/>
              <a:buAutoNum type="arabicPeriod" startAt="5"/>
            </a:pP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wiK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ïiæ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‡_‡KB 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¶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z`ªFY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Kvh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©µ‡g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cÖexY‡`i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Aš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—©f~³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mev©Z¥K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cÖ‡Póv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Pvjv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‡”Q,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KviY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¶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z`ªF‡Y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cÖexY‡`i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Aš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—©f~w³i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ga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GKw`‡K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cÖexY‡`i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AvZ¥wbf©ikxjZv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Ab¨w`‡K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UKmB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Kg©m~wPi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wfwË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ˆ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Zix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aviYv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457200" indent="-457200" algn="just">
              <a:spcBef>
                <a:spcPts val="600"/>
              </a:spcBef>
              <a:buSzPct val="99000"/>
              <a:buFont typeface="+mj-lt"/>
              <a:buAutoNum type="arabicPeriod" startAt="5"/>
            </a:pP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wiK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KZ©„K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Bm¨ywU‡K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RvZxq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Dbœq‡bi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g~j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†¯ª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vZavivq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000" dirty="0">
                <a:latin typeface="Cambria" panose="02040503050406030204" pitchFamily="18" charset="0"/>
                <a:cs typeface="SutonnyMJ" pitchFamily="2" charset="0"/>
              </a:rPr>
              <a:t>Mainstreaming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)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Avmvi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cÖ‡Póv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;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hv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2000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mvj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G¨vW‡fv‡Kmx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Kvh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©µg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bwk‡ivbv‡g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cwiPvwjZ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| GB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Kvh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©µ‡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g~j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D‡Ïk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¨-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miKvwi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I ‡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emiKvwi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mev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ms¯’v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cwiPvwjZ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Pjgvb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Kvh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©µ‡g (¯^v¯’¨,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myi¶v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, `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y‡h©vM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n«vm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¶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z`ªFY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`)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cÖexY‡`i‡K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AMÖvwaKviwfwË‡Z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AšÍf©yw³KiY| 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G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ch©v‡q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wiK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2001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cjøx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Kg©-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mnvqK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dvD‡Ûkb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I eª¨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vK-Gi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gZwewbgq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cj­x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Kg©-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mnvqK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dvD‡Ûkb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Zvi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gvB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‡µv‡µ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wWU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c­vm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 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wPš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—v-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fvebvi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Av‡jv‡K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Pjgvb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Kvh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©µ‡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gi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Bm¨ywU‡K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Aš—f©y³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Kivi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e¨vcv‡i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bxwZMZfv‡e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GKgZ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nq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Ges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2013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¶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z`ªFY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KvVv‡gvi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¨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Kj¨vY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Kg©m~wP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ev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¯—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evq‡b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DØ„Ë †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mevg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~‡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j¨i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Ask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e¨env‡i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Aby‡gv`b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†`q|</a:t>
            </a:r>
          </a:p>
          <a:p>
            <a:pPr marL="457200" indent="-457200" algn="just">
              <a:spcBef>
                <a:spcPts val="600"/>
              </a:spcBef>
              <a:buSzPct val="99000"/>
              <a:buFont typeface="+mj-lt"/>
              <a:buAutoNum type="arabicPeriod" startAt="5"/>
            </a:pP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wiK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bvix‡`i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¯^v¯’¨ I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myi¶vi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welq‡K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AMÖvwaKvi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Zv‡`i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AskMÖnY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× I 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¶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gZvq‡b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cÖ‡Póv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Ae¨vnZ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i‡L‡Q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D‡jøL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¨ †h,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bvixiv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GKw`‡K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bvix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Ab¨w`‡K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ˆØZ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eÂbvi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wkKvi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Zv‡`i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mviv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Rxe‡bi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AR©b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mseiY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|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="" xmlns:p14="http://schemas.microsoft.com/office/powerpoint/2010/main" val="162551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644" y="249215"/>
            <a:ext cx="7302322" cy="1325563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cÖexY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bvix-cyi“l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Rxeb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wfwËK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AwfÁZvq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Rxebgv‡bi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cÖwZeÜKZv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I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DËi‡bi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Dci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†Km ÷vwW-1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604" y="1477895"/>
            <a:ext cx="4104337" cy="4523659"/>
          </a:xfrm>
        </p:spPr>
        <p:txBody>
          <a:bodyPr/>
          <a:lstStyle/>
          <a:p>
            <a:pPr algn="just"/>
            <a:r>
              <a:rPr lang="en-US" b="1" dirty="0" err="1">
                <a:latin typeface="SutonnyMJ" pitchFamily="2" charset="0"/>
                <a:cs typeface="SutonnyMJ" pitchFamily="2" charset="0"/>
              </a:rPr>
              <a:t>cÖexY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msMVb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I †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gveviK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Avjx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85)t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iscyi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Rjvi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MsMvPov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Dc‡Rjvi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Kvj‡Kv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›`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BDwbq‡bi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gveviK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Avjx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(85)|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Avbmvi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KgvÛv‡ii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PvKzwi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Ki‡Zb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 ‡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Q‡j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-‡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g‡q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PvKix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cqmv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meB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wQj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Afve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wQjbv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PvKix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Aemi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MÖn‡Yi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ci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mšÍvbiv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hvi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hvi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P‡j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M‡jb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wbR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wbR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Kv‡R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cÖexY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eq‡m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c¨vivjvBwm‡m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Avµvš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—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n‡q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weQvbvq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ï‡q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Av‡Q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Rxe‡bi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GB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K‡ói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evSv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eB‡Z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cvi‡Qb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GB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Rxebgv‡bi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Pig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msK‡U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cÖexY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msMV‡bi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wPwKrmv‡mev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I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mevhZœ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c‡q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wKQzUv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n‡jI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¯^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w¯—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wd‡i‡Q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Rxe‡b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 me †_‡KI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hLb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wKQz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wQjbv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ZLb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cÖexY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msMVbB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eu‡P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vKvi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GKgvÎ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Aej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¤^b |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318" y="1574778"/>
            <a:ext cx="3810000" cy="43237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62576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676" y="249215"/>
            <a:ext cx="7585656" cy="1325563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cÖexY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bvix-cyi“l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Rxeb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wfwËK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AwfÁZvq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Rxebgv‡bi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cÖwZeÜKZv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I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DËi‡bi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Dci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†Km ÷vwW-2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604" y="1477895"/>
            <a:ext cx="7684664" cy="4523659"/>
          </a:xfrm>
        </p:spPr>
        <p:txBody>
          <a:bodyPr/>
          <a:lstStyle/>
          <a:p>
            <a:pPr algn="just"/>
            <a:r>
              <a:rPr lang="en-US" sz="2500" b="1" dirty="0" err="1" smtClean="0"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2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b="1" dirty="0" err="1" smtClean="0">
                <a:latin typeface="SutonnyMJ" pitchFamily="2" charset="0"/>
                <a:cs typeface="SutonnyMJ" pitchFamily="2" charset="0"/>
              </a:rPr>
              <a:t>KwgwUi</a:t>
            </a:r>
            <a:r>
              <a:rPr lang="en-US" sz="2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b="1" dirty="0" err="1" smtClean="0">
                <a:latin typeface="SutonnyMJ" pitchFamily="2" charset="0"/>
                <a:cs typeface="SutonnyMJ" pitchFamily="2" charset="0"/>
              </a:rPr>
              <a:t>mÂq</a:t>
            </a:r>
            <a:r>
              <a:rPr lang="en-US" sz="2500" b="1" dirty="0" smtClean="0">
                <a:latin typeface="SutonnyMJ" pitchFamily="2" charset="0"/>
                <a:cs typeface="SutonnyMJ" pitchFamily="2" charset="0"/>
              </a:rPr>
              <a:t> †_‡K FY </a:t>
            </a:r>
            <a:r>
              <a:rPr lang="en-US" sz="2500" b="1" dirty="0" err="1" smtClean="0"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2500" b="1" dirty="0" smtClean="0">
                <a:latin typeface="SutonnyMJ" pitchFamily="2" charset="0"/>
                <a:cs typeface="SutonnyMJ" pitchFamily="2" charset="0"/>
              </a:rPr>
              <a:t> ¯^</a:t>
            </a:r>
            <a:r>
              <a:rPr lang="en-US" sz="2500" b="1" dirty="0" err="1" smtClean="0">
                <a:latin typeface="SutonnyMJ" pitchFamily="2" charset="0"/>
                <a:cs typeface="SutonnyMJ" pitchFamily="2" charset="0"/>
              </a:rPr>
              <a:t>vej</a:t>
            </a:r>
            <a:r>
              <a:rPr lang="en-US" sz="2500" b="1" dirty="0" smtClean="0">
                <a:latin typeface="SutonnyMJ" pitchFamily="2" charset="0"/>
                <a:cs typeface="SutonnyMJ" pitchFamily="2" charset="0"/>
              </a:rPr>
              <a:t>¤^x </a:t>
            </a:r>
            <a:r>
              <a:rPr lang="en-US" sz="2500" b="1" dirty="0" err="1" smtClean="0">
                <a:latin typeface="SutonnyMJ" pitchFamily="2" charset="0"/>
                <a:cs typeface="SutonnyMJ" pitchFamily="2" charset="0"/>
              </a:rPr>
              <a:t>lv‡UvaŸ</a:t>
            </a:r>
            <a:r>
              <a:rPr lang="en-US" sz="2500" b="1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500" b="1" dirty="0" err="1" smtClean="0"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2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b="1" dirty="0" err="1" smtClean="0">
                <a:latin typeface="SutonnyMJ" pitchFamily="2" charset="0"/>
                <a:cs typeface="SutonnyMJ" pitchFamily="2" charset="0"/>
              </a:rPr>
              <a:t>Rqbeevbyt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MvRxcyi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Rjvi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KvjxMÄ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Dc‡Rjvi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bvMix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BDwbq‡bi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weZ©yj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MÖv‡gi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lv‡UvaŸ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Rqbe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evby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| 50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eQi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eq‡m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wZwb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weaev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nb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| ¯^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vgxi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g„Zz¨i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ci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A‡b¨i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evox‡Z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KvR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 2 †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Q‡j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I GK ‡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g‡q‡K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eo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K‡i‡Qb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g‡q‡K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we‡q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w`‡q‡Qb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| `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xN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© GK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hyM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KwVb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cwikÖ‡gi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Av‡Mi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gZ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KvR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kw³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nvwi‡q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d‡jb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| e„×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eq‡m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†KD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Avi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KvR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Kiv‡ZI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Pvqbv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AwZ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K‡ó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P‡j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Rxeb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| 2007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mvj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‡_‡K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KwgwUi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mv‡_ hy³ †_‡K 5/10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mÂq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ïi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“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msMVb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AmnvqZ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¡ †`‡L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Rwg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eM©v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meRx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Pvl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webv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my‡` 3000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jvb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‡`b|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msMV‡bi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mnvqZvi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mewR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Pvl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jvb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cwi‡kva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Avevi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5000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jvb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1wU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cyivZb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wi·v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µq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fvov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†`b| G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UvKvI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cwi‡kva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Avev‡iv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8000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jvb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bZzb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wi·v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wK‡b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fvov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w`‡q‡Qb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wbqwgZ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Av‡qi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GB e„×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eq‡mI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wZwb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 ¯^</a:t>
            </a:r>
            <a:r>
              <a:rPr lang="en-US" sz="2500" dirty="0" err="1" smtClean="0">
                <a:latin typeface="SutonnyMJ" pitchFamily="2" charset="0"/>
                <a:cs typeface="SutonnyMJ" pitchFamily="2" charset="0"/>
              </a:rPr>
              <a:t>vej</a:t>
            </a:r>
            <a:r>
              <a:rPr lang="en-US" sz="2500" dirty="0" smtClean="0">
                <a:latin typeface="SutonnyMJ" pitchFamily="2" charset="0"/>
                <a:cs typeface="SutonnyMJ" pitchFamily="2" charset="0"/>
              </a:rPr>
              <a:t>¤^x| </a:t>
            </a:r>
            <a:endParaRPr lang="en-US" sz="25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0594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764" y="249215"/>
            <a:ext cx="7276564" cy="1325563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cÖexY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bvix-cyi“l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Rxeb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wfwËK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AwfÁZvq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Rxebgv‡bi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cÖwZeÜKZv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I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DËi‡bi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Dci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†Km ÷vwW-3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0472" y="1477895"/>
            <a:ext cx="5911404" cy="4523659"/>
          </a:xfrm>
        </p:spPr>
        <p:txBody>
          <a:bodyPr/>
          <a:lstStyle/>
          <a:p>
            <a:pPr algn="just"/>
            <a:r>
              <a:rPr lang="en-US" b="1" dirty="0" err="1">
                <a:latin typeface="SutonnyMJ" pitchFamily="2" charset="0"/>
                <a:cs typeface="SutonnyMJ" pitchFamily="2" charset="0"/>
              </a:rPr>
              <a:t>Kzô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ivMxi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cv‡k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vwo‡q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bZzb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evPuvi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¯^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cœ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Lv‡jv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cÖexY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gwbUwis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wUgt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g‡nkLvjx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Dc‡Rjvi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KvjvigviQov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BDwbq‡bi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Avavi‡Nvbv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MÖv‡gi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Kzô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ivMx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Qv‡ei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Avn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¤§`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Pv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›`y (75)|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mvMi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evox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nIqvq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bŠKv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w`‡q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gvQ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a‡i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evRv‡i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wew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µ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KiZ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MÖx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®§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Kv‡j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je‡bi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gvV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fvjB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Avq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KiZ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 1990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mv‡ji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Nywb©So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bŠKv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je‡Yi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gvV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bó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w`‡q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eu‡P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vKvi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w`b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gRyix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ïiæ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K‡ib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Afve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wcQz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Qv‡o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cv‡q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MÖvg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¨ Wv³vi †`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wL‡q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jvf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nqwb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ivMwU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ax‡i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ax‡i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RwUjvKvi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aviY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cv‡qi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Av½yj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L‡m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co‡Z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ïiæ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Kij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nv‡Zi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Av½yj ¸‡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jvI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ax‡i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ax‡i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evKv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jvMj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 A_©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fv‡e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wPwKrmv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eÜ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ZLb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Avavi‡Nvbv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cÖexY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gwbUwis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wUg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Qv‡e‡ii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evox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wM‡q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iv‡Mi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LuvR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Lei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wb‡q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w`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j‡cÖvwm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wgkb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B›Uvib¨vkbvj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Kzô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nvmcvZv‡j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cvVv‡bvi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¯’v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K‡ib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 `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xN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Qq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gvm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wPwKrmvi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ci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wZwb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my¯’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n‡q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wd‡i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Av‡mb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wKš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‘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ywU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cv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cPb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aivq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†K‡U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dj‡Z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n‡jI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eZ©gv‡b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wZwb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my¯’¨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Av‡Qb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844" r="9336" b="2536"/>
          <a:stretch/>
        </p:blipFill>
        <p:spPr>
          <a:xfrm>
            <a:off x="167425" y="1574778"/>
            <a:ext cx="2653047" cy="44267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0321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158" y="249215"/>
            <a:ext cx="7212169" cy="1325563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cÖexY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bvix-cyi“l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Rxeb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wfwËK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AwfÁZvq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Rxebgv‡bi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cÖwZeÜKZv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I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DËi‡bi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Dci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†Km ÷vwW-4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8" y="1477895"/>
            <a:ext cx="6995375" cy="4613811"/>
          </a:xfrm>
        </p:spPr>
        <p:txBody>
          <a:bodyPr/>
          <a:lstStyle/>
          <a:p>
            <a:pPr algn="just"/>
            <a:r>
              <a:rPr lang="en-US" sz="2200" b="1" dirty="0" err="1">
                <a:latin typeface="SutonnyMJ" pitchFamily="2" charset="0"/>
                <a:cs typeface="SutonnyMJ" pitchFamily="2" charset="0"/>
              </a:rPr>
              <a:t>c¨vivjvBwm‡m</a:t>
            </a:r>
            <a:r>
              <a:rPr lang="en-US" sz="2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b="1" dirty="0" err="1" smtClean="0">
                <a:latin typeface="SutonnyMJ" pitchFamily="2" charset="0"/>
                <a:cs typeface="SutonnyMJ" pitchFamily="2" charset="0"/>
              </a:rPr>
              <a:t>Avµvš</a:t>
            </a:r>
            <a:r>
              <a:rPr lang="en-US" sz="2200" b="1" dirty="0" smtClean="0">
                <a:latin typeface="SutonnyMJ" pitchFamily="2" charset="0"/>
                <a:cs typeface="SutonnyMJ" pitchFamily="2" charset="0"/>
              </a:rPr>
              <a:t>— </a:t>
            </a:r>
            <a:r>
              <a:rPr lang="en-US" sz="2200" b="1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200" b="1" dirty="0" err="1" smtClean="0">
                <a:latin typeface="SutonnyMJ" pitchFamily="2" charset="0"/>
                <a:cs typeface="SutonnyMJ" pitchFamily="2" charset="0"/>
              </a:rPr>
              <a:t>bZix</a:t>
            </a:r>
            <a:r>
              <a:rPr lang="en-US" sz="2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b="1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200" b="1" dirty="0" err="1">
                <a:latin typeface="SutonnyMJ" pitchFamily="2" charset="0"/>
                <a:cs typeface="SutonnyMJ" pitchFamily="2" charset="0"/>
              </a:rPr>
              <a:t>eIqvi</a:t>
            </a:r>
            <a:r>
              <a:rPr lang="en-US" sz="2200" b="1" dirty="0">
                <a:latin typeface="SutonnyMJ" pitchFamily="2" charset="0"/>
                <a:cs typeface="SutonnyMJ" pitchFamily="2" charset="0"/>
              </a:rPr>
              <a:t> ˆ`</a:t>
            </a:r>
            <a:r>
              <a:rPr lang="en-US" sz="2200" b="1" dirty="0" err="1">
                <a:latin typeface="SutonnyMJ" pitchFamily="2" charset="0"/>
                <a:cs typeface="SutonnyMJ" pitchFamily="2" charset="0"/>
              </a:rPr>
              <a:t>bw›`b</a:t>
            </a:r>
            <a:r>
              <a:rPr lang="en-US" sz="2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b="1" dirty="0" err="1" smtClean="0">
                <a:latin typeface="SutonnyMJ" pitchFamily="2" charset="0"/>
                <a:cs typeface="SutonnyMJ" pitchFamily="2" charset="0"/>
              </a:rPr>
              <a:t>mnvqZv</a:t>
            </a:r>
            <a:r>
              <a:rPr lang="en-US" sz="2200" b="1" dirty="0" smtClean="0">
                <a:latin typeface="SutonnyMJ" pitchFamily="2" charset="0"/>
                <a:cs typeface="SutonnyMJ" pitchFamily="2" charset="0"/>
              </a:rPr>
              <a:t> t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iscyi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Rjvi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MsMvPov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Dc‡Rjvi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jw²Uvix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BDwbq‡bi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c~e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LvbvUvix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MÖv‡gi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Amy¯’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Amnvq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GK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bvix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bZix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eIqv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(105)| ¯^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vgxi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g„Zy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Q‡j‡g‡q‡`i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we‡q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Avjv`v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hvevi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ci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Amnvq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bZix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eIqvi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 †`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Lvïbv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†KD _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wZwb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vbxq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†g¤^^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v‡ii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mnvqZvq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weaev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fvZvi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KvW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cvb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Kv‡W©i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e‡`Šj‡Z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Q‡jiv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wKQyw`‡bi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Lv‡kvbv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bZix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eIqv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Kvg‡ii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e¨_vq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Amy¯’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c‡ob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A‡bK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Jla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LvIqv‡bvi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c‡iI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AmyL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fvj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Q‡jivI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µ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gvMZ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y‡i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m‡i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h‡Z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wKQzw`b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c‡i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wZwb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c¨vivjvBwm‡m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Avµvš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—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kh¨vkvqx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c‡ob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ˆ`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bw›`b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Kvh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©µg †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LvIqv‡bv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Mvmj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Kiv‡bv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nvZ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cv †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g‡mR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mn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Ab¨vb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cÖ‡qvRbxq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gUv‡bvi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hLb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†KD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wQjbv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ZLb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wiK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wcIwcwc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cÖK‡íi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IqvW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gwbUwis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Ux‡gi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m`m¨MY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mgq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mn‡hvwMZv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eZ©gv‡b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D³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MÖv‡gi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nvg‡Kqvi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cÖwk¶Y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cÖvß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Kgx©i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mnvqZvq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¯^v¯’¨MZ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Ae¯’vi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wKQzUv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DbœwZ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wZwb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Kv‡iv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mnvqZvi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gva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¨‡g D‡V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em‡Z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cv‡ib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mswkøó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nvg‡Kqvi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Kgx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wbqwgZ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LuvRLei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wb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‡”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Qb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684" y="1574778"/>
            <a:ext cx="1650643" cy="17479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73530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797" y="249215"/>
            <a:ext cx="6748530" cy="1325563"/>
          </a:xfrm>
        </p:spPr>
        <p:txBody>
          <a:bodyPr/>
          <a:lstStyle/>
          <a:p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G‡cÖvP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KiYxq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670" y="1477895"/>
            <a:ext cx="7959144" cy="4523659"/>
          </a:xfrm>
        </p:spPr>
        <p:txBody>
          <a:bodyPr/>
          <a:lstStyle/>
          <a:p>
            <a:pPr algn="just"/>
            <a:r>
              <a:rPr lang="en-US" sz="3200" dirty="0" err="1">
                <a:latin typeface="SutonnyMJ" pitchFamily="2" charset="0"/>
                <a:cs typeface="SutonnyMJ" pitchFamily="2" charset="0"/>
              </a:rPr>
              <a:t>e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vsjv‡`‡k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Rb‡Mvôxi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Rxebgv‡bi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cÖwZeÜKZv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yi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Dbœqb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wbw`©ó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cš’v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I `„wófw½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G‡cÖvP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e‡Q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wb‡Z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GB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cš’v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G‡cÖvP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Kg©gq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©K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smtClean="0">
                <a:latin typeface="Cambria" panose="02040503050406030204" pitchFamily="18" charset="0"/>
                <a:cs typeface="SutonnyMJ" pitchFamily="2" charset="0"/>
              </a:rPr>
              <a:t>(Active Ageing)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wVK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PvB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wek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^ ¯^v¯’¨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ms¯’v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latin typeface="Cambria" panose="02040503050406030204" pitchFamily="18" charset="0"/>
                <a:cs typeface="SutonnyMJ" pitchFamily="2" charset="0"/>
              </a:rPr>
              <a:t>(WHO)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2000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m‡b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Kg©gq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eva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©‡K¨I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msÁv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w`‡q‡Qb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 G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msÁv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Abymv‡i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Kg©gq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eva©K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n‡”Q,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eqm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e„w×i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mv‡_ mv‡_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Rxeb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Dbœq‡bi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j‡¶¨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AskMÖnY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 ¯^v¯’¨ 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wbivcËvi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my‡hvM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Kvg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 ¯—‡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cŠQv‡bvi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cÖwµqvB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n‡”Q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Kg©gq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eva©K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Kg©gq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eva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©‡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K¨i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wZbwU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Dcv`vb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-GK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eq‡m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wbivcËv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 `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yB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¯^v¯’¨ †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mev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wZb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AskMÖnY</a:t>
            </a:r>
            <a:endParaRPr lang="en-US" sz="3200" b="1" dirty="0" smtClean="0">
              <a:latin typeface="Cambria" panose="02040503050406030204" pitchFamily="18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888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8192" y="249215"/>
            <a:ext cx="6684135" cy="1325563"/>
          </a:xfrm>
        </p:spPr>
        <p:txBody>
          <a:bodyPr/>
          <a:lstStyle/>
          <a:p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wbivcËv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cwiw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wZ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I Kibxq-1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04" y="1477895"/>
            <a:ext cx="8744755" cy="4523659"/>
          </a:xfrm>
        </p:spPr>
        <p:txBody>
          <a:bodyPr/>
          <a:lstStyle/>
          <a:p>
            <a:pPr algn="just"/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wbivcËvi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welq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eûgvwÎK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Z‡e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‡`‡k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vwi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‡`ª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Kvi‡Y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A_©‰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bwZK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wbivcËv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welq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fŠZ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cwi‡ekMZ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wbivcËv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Qvwo‡q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†M‡Q| A_©‰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bwZK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wbivcËvi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Afv‡ei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eo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ˆ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n‡”Q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Avq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vwi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`ª|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wek¦e¨vsK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GK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M‡elYvq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Lv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†M‡Q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kZKiv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40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fvM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cÖexYiv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`ª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mxgvi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bx‡P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i‡q‡Qb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Avq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gv_v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wcQz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1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Wjv‡ii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Kg|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Rxebe¨vcx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vwi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‡`ª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Kvi‡Y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‡`‡k `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`ª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mÂq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v‡Kbv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`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`ª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gyLx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Kg©gq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eva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©‡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K¨i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bxwZ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Kg©mywPi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Afv‡e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Avw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_©K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wbivcËv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ˆ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Zix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n‡”Q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/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wbivcËv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cwiw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wZ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Dbœq‡b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KiYxqt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¶z`ª FY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ms¯’v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mn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Avw_©K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mev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cÖwZôvb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mg~n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cÖexY‡`i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Aš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—f©~³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bxwZ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wm×vš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—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¯—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evqb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mÂq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AvMÖn‡K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hvPvB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, Dchy³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vcbv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ˆ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Zix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Kg©¶g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cÖexY‡`i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AvZ¥Kg©ms¯’vb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×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cÖ‡qvRbxq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mnvqZv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vb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3333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8192" y="249215"/>
            <a:ext cx="6684135" cy="1325563"/>
          </a:xfrm>
        </p:spPr>
        <p:txBody>
          <a:bodyPr/>
          <a:lstStyle/>
          <a:p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wbivcËv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cwiw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wZ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I Kibxq-2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04" y="1403797"/>
            <a:ext cx="8744755" cy="4649273"/>
          </a:xfrm>
        </p:spPr>
        <p:txBody>
          <a:bodyPr/>
          <a:lstStyle/>
          <a:p>
            <a:pPr algn="just">
              <a:lnSpc>
                <a:spcPct val="85000"/>
              </a:lnSpc>
            </a:pP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wbivcËvi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¨</a:t>
            </a:r>
          </a:p>
          <a:p>
            <a:pPr marL="457200" indent="-457200" algn="just">
              <a:lnSpc>
                <a:spcPct val="85000"/>
              </a:lnSpc>
              <a:buFont typeface="+mj-lt"/>
              <a:buAutoNum type="arabicPeriod"/>
            </a:pP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wel‡q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m‡PZbZv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ˆ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Zix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Kiv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 marL="457200" indent="-457200" algn="just">
              <a:lnSpc>
                <a:spcPct val="85000"/>
              </a:lnSpc>
              <a:buFont typeface="+mj-lt"/>
              <a:buAutoNum type="arabicPeriod"/>
            </a:pP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wbh©vZb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wel‡q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vbxq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kvwj‡k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Aš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—©f‚³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Kiv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 marL="457200" indent="-457200" algn="just">
              <a:lnSpc>
                <a:spcPct val="85000"/>
              </a:lnSpc>
              <a:buFont typeface="+mj-lt"/>
              <a:buAutoNum type="arabicPeriod"/>
            </a:pP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wbh©vZ‡bi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e¨vcv‡i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AvBb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cÖYqb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 algn="just">
              <a:lnSpc>
                <a:spcPct val="85000"/>
              </a:lnSpc>
            </a:pP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fŠZ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cwi‡ekMZ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wbivcËv</a:t>
            </a:r>
            <a:endParaRPr lang="en-US" sz="2400" b="1" dirty="0" smtClean="0">
              <a:latin typeface="SutonnyMJ" pitchFamily="2" charset="0"/>
              <a:cs typeface="SutonnyMJ" pitchFamily="2" charset="0"/>
            </a:endParaRPr>
          </a:p>
          <a:p>
            <a:pPr marL="457200" indent="-457200" algn="just">
              <a:lnSpc>
                <a:spcPct val="85000"/>
              </a:lnSpc>
              <a:buFont typeface="+mj-lt"/>
              <a:buAutoNum type="arabicPeriod"/>
            </a:pP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M„n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Ab¨vb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¨ ¯’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vcbvq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wbivcËvi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welqwU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Lqvj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ivLv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 marL="457200" indent="-457200" algn="just">
              <a:lnSpc>
                <a:spcPct val="85000"/>
              </a:lnSpc>
              <a:buFont typeface="+mj-lt"/>
              <a:buAutoNum type="arabicPeriod"/>
            </a:pP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ekx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¯‹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j¨vwUªb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Pjv‡div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mnvqZvi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DcKiY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mnRjf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¨</a:t>
            </a:r>
          </a:p>
          <a:p>
            <a:pPr marL="457200" indent="-457200" algn="just">
              <a:lnSpc>
                <a:spcPct val="85000"/>
              </a:lnSpc>
              <a:buFont typeface="+mj-lt"/>
              <a:buAutoNum type="arabicPeriod"/>
            </a:pP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hvbevnb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PjvP‡j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SuywK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we‡ePbv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 algn="just">
              <a:lnSpc>
                <a:spcPct val="85000"/>
              </a:lnSpc>
            </a:pP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y‡hv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©‡M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wbivcËv</a:t>
            </a:r>
            <a:endParaRPr lang="en-US" sz="2400" b="1" dirty="0" smtClean="0">
              <a:latin typeface="SutonnyMJ" pitchFamily="2" charset="0"/>
              <a:cs typeface="SutonnyMJ" pitchFamily="2" charset="0"/>
            </a:endParaRPr>
          </a:p>
          <a:p>
            <a:pPr marL="457200" indent="-457200" algn="just">
              <a:lnSpc>
                <a:spcPct val="85000"/>
              </a:lnSpc>
              <a:buFont typeface="+mj-lt"/>
              <a:buAutoNum type="arabicPeriod"/>
            </a:pP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evÜe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AvkÖq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‡K›`ª ˆ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Zix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 marL="457200" indent="-457200" algn="just">
              <a:lnSpc>
                <a:spcPct val="85000"/>
              </a:lnSpc>
              <a:buFont typeface="+mj-lt"/>
              <a:buAutoNum type="arabicPeriod"/>
            </a:pP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`~‡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h©v‡M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AMÖvwaKvi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cÖ`vb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Kiv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 algn="just"/>
            <a:endParaRPr lang="en-US" sz="2400" dirty="0" smtClean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7377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039" y="249215"/>
            <a:ext cx="6774288" cy="1325563"/>
          </a:xfrm>
        </p:spPr>
        <p:txBody>
          <a:bodyPr/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¯^v¯’¨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cwiw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wZ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I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KiYxq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04" y="1477895"/>
            <a:ext cx="8744755" cy="4523659"/>
          </a:xfrm>
        </p:spPr>
        <p:txBody>
          <a:bodyPr/>
          <a:lstStyle/>
          <a:p>
            <a:pPr algn="just"/>
            <a:r>
              <a:rPr lang="en-US" sz="2300" dirty="0" err="1" smtClean="0">
                <a:latin typeface="SutonnyMJ" pitchFamily="2" charset="0"/>
                <a:cs typeface="SutonnyMJ" pitchFamily="2" charset="0"/>
              </a:rPr>
              <a:t>Kg©gq</a:t>
            </a:r>
            <a:r>
              <a:rPr lang="en-US" sz="2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dirty="0" err="1">
                <a:latin typeface="SutonnyMJ" pitchFamily="2" charset="0"/>
                <a:cs typeface="SutonnyMJ" pitchFamily="2" charset="0"/>
              </a:rPr>
              <a:t>eva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©‡</a:t>
            </a:r>
            <a:r>
              <a:rPr lang="en-US" sz="2300" dirty="0" err="1">
                <a:latin typeface="SutonnyMJ" pitchFamily="2" charset="0"/>
                <a:cs typeface="SutonnyMJ" pitchFamily="2" charset="0"/>
              </a:rPr>
              <a:t>K¨i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dirty="0" err="1">
                <a:latin typeface="SutonnyMJ" pitchFamily="2" charset="0"/>
                <a:cs typeface="SutonnyMJ" pitchFamily="2" charset="0"/>
              </a:rPr>
              <a:t>g~j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dirty="0" smtClean="0">
                <a:latin typeface="SutonnyMJ" pitchFamily="2" charset="0"/>
                <a:cs typeface="SutonnyMJ" pitchFamily="2" charset="0"/>
              </a:rPr>
              <a:t>¸</a:t>
            </a:r>
            <a:r>
              <a:rPr lang="en-US" sz="2300" dirty="0" err="1" smtClean="0">
                <a:latin typeface="SutonnyMJ" pitchFamily="2" charset="0"/>
                <a:cs typeface="SutonnyMJ" pitchFamily="2" charset="0"/>
              </a:rPr>
              <a:t>i“Z¡cyY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© †¶Î n‡”Q ¯^v¯’¨| </a:t>
            </a:r>
            <a:r>
              <a:rPr lang="en-US" sz="2300" dirty="0" err="1">
                <a:latin typeface="SutonnyMJ" pitchFamily="2" charset="0"/>
                <a:cs typeface="SutonnyMJ" pitchFamily="2" charset="0"/>
              </a:rPr>
              <a:t>GLv‡b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dirty="0" err="1">
                <a:latin typeface="SutonnyMJ" pitchFamily="2" charset="0"/>
                <a:cs typeface="SutonnyMJ" pitchFamily="2" charset="0"/>
              </a:rPr>
              <a:t>wek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¦¯^v¯’¨ </a:t>
            </a:r>
            <a:r>
              <a:rPr lang="en-US" sz="2300" dirty="0" err="1">
                <a:latin typeface="SutonnyMJ" pitchFamily="2" charset="0"/>
                <a:cs typeface="SutonnyMJ" pitchFamily="2" charset="0"/>
              </a:rPr>
              <a:t>ms¯’vi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dirty="0" err="1">
                <a:latin typeface="SutonnyMJ" pitchFamily="2" charset="0"/>
                <a:cs typeface="SutonnyMJ" pitchFamily="2" charset="0"/>
              </a:rPr>
              <a:t>msÁv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dirty="0" err="1">
                <a:latin typeface="SutonnyMJ" pitchFamily="2" charset="0"/>
                <a:cs typeface="SutonnyMJ" pitchFamily="2" charset="0"/>
              </a:rPr>
              <a:t>Abyhvqx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dirty="0" err="1">
                <a:latin typeface="SutonnyMJ" pitchFamily="2" charset="0"/>
                <a:cs typeface="SutonnyMJ" pitchFamily="2" charset="0"/>
              </a:rPr>
              <a:t>evsjv‡`‡ki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dirty="0" err="1">
                <a:latin typeface="SutonnyMJ" pitchFamily="2" charset="0"/>
                <a:cs typeface="SutonnyMJ" pitchFamily="2" charset="0"/>
              </a:rPr>
              <a:t>cÖexY‡`i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 ¯^v¯’¨ </a:t>
            </a:r>
            <a:r>
              <a:rPr lang="en-US" sz="2300" dirty="0" err="1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dirty="0" err="1">
                <a:latin typeface="SutonnyMJ" pitchFamily="2" charset="0"/>
                <a:cs typeface="SutonnyMJ" pitchFamily="2" charset="0"/>
              </a:rPr>
              <a:t>ïay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dirty="0" err="1">
                <a:latin typeface="SutonnyMJ" pitchFamily="2" charset="0"/>
                <a:cs typeface="SutonnyMJ" pitchFamily="2" charset="0"/>
              </a:rPr>
              <a:t>gvÎ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300" dirty="0" err="1">
                <a:latin typeface="SutonnyMJ" pitchFamily="2" charset="0"/>
                <a:cs typeface="SutonnyMJ" pitchFamily="2" charset="0"/>
              </a:rPr>
              <a:t>ivM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300" dirty="0" err="1">
                <a:latin typeface="SutonnyMJ" pitchFamily="2" charset="0"/>
                <a:cs typeface="SutonnyMJ" pitchFamily="2" charset="0"/>
              </a:rPr>
              <a:t>Amy¯’Zv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 gy³ </a:t>
            </a:r>
            <a:r>
              <a:rPr lang="en-US" sz="2300" dirty="0" err="1">
                <a:latin typeface="SutonnyMJ" pitchFamily="2" charset="0"/>
                <a:cs typeface="SutonnyMJ" pitchFamily="2" charset="0"/>
              </a:rPr>
              <a:t>bq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-¯^v¯’¨ n‡”Q </a:t>
            </a:r>
            <a:r>
              <a:rPr lang="en-US" sz="2300" dirty="0" err="1">
                <a:latin typeface="SutonnyMJ" pitchFamily="2" charset="0"/>
                <a:cs typeface="SutonnyMJ" pitchFamily="2" charset="0"/>
              </a:rPr>
              <a:t>kvixwiK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300" dirty="0" err="1">
                <a:latin typeface="SutonnyMJ" pitchFamily="2" charset="0"/>
                <a:cs typeface="SutonnyMJ" pitchFamily="2" charset="0"/>
              </a:rPr>
              <a:t>gvbwmK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300" dirty="0" err="1"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dirty="0" err="1">
                <a:latin typeface="SutonnyMJ" pitchFamily="2" charset="0"/>
                <a:cs typeface="SutonnyMJ" pitchFamily="2" charset="0"/>
              </a:rPr>
              <a:t>Kj¨vY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300" dirty="0" err="1">
                <a:latin typeface="SutonnyMJ" pitchFamily="2" charset="0"/>
                <a:cs typeface="SutonnyMJ" pitchFamily="2" charset="0"/>
              </a:rPr>
              <a:t>K‡qKwU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dirty="0" err="1">
                <a:latin typeface="SutonnyMJ" pitchFamily="2" charset="0"/>
                <a:cs typeface="SutonnyMJ" pitchFamily="2" charset="0"/>
              </a:rPr>
              <a:t>Kvi‡Y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dirty="0" err="1">
                <a:latin typeface="SutonnyMJ" pitchFamily="2" charset="0"/>
                <a:cs typeface="SutonnyMJ" pitchFamily="2" charset="0"/>
              </a:rPr>
              <a:t>cÖexY‡`i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 ¯^v¯’¨ </a:t>
            </a:r>
            <a:r>
              <a:rPr lang="en-US" sz="2300" dirty="0" err="1">
                <a:latin typeface="SutonnyMJ" pitchFamily="2" charset="0"/>
                <a:cs typeface="SutonnyMJ" pitchFamily="2" charset="0"/>
              </a:rPr>
              <a:t>mgm¨v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dirty="0" err="1">
                <a:latin typeface="SutonnyMJ" pitchFamily="2" charset="0"/>
                <a:cs typeface="SutonnyMJ" pitchFamily="2" charset="0"/>
              </a:rPr>
              <a:t>cÖKU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dirty="0" err="1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 D‡V‡Q| </a:t>
            </a:r>
            <a:r>
              <a:rPr lang="en-US" sz="2300" dirty="0" err="1">
                <a:latin typeface="SutonnyMJ" pitchFamily="2" charset="0"/>
                <a:cs typeface="SutonnyMJ" pitchFamily="2" charset="0"/>
              </a:rPr>
              <a:t>cÖ_gZ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2300" dirty="0" err="1">
                <a:latin typeface="SutonnyMJ" pitchFamily="2" charset="0"/>
                <a:cs typeface="SutonnyMJ" pitchFamily="2" charset="0"/>
              </a:rPr>
              <a:t>cÖexY‡`i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 ¯^v‡¯’¨</a:t>
            </a:r>
            <a:r>
              <a:rPr lang="en-US" sz="23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¨ †h </a:t>
            </a:r>
            <a:r>
              <a:rPr lang="en-US" sz="2300" dirty="0" err="1">
                <a:latin typeface="SutonnyMJ" pitchFamily="2" charset="0"/>
                <a:cs typeface="SutonnyMJ" pitchFamily="2" charset="0"/>
              </a:rPr>
              <a:t>Rxeb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 Pµ </a:t>
            </a:r>
            <a:r>
              <a:rPr lang="en-US" sz="2300" dirty="0" err="1">
                <a:latin typeface="SutonnyMJ" pitchFamily="2" charset="0"/>
                <a:cs typeface="SutonnyMJ" pitchFamily="2" charset="0"/>
              </a:rPr>
              <a:t>G¨v‡cÖvP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300" dirty="0" err="1">
                <a:latin typeface="SutonnyMJ" pitchFamily="2" charset="0"/>
                <a:cs typeface="SutonnyMJ" pitchFamily="2" charset="0"/>
              </a:rPr>
              <a:t>cÖ¯‘wZ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300" dirty="0" err="1">
                <a:latin typeface="SutonnyMJ" pitchFamily="2" charset="0"/>
                <a:cs typeface="SutonnyMJ" pitchFamily="2" charset="0"/>
              </a:rPr>
              <a:t>iKvi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dirty="0" err="1">
                <a:latin typeface="SutonnyMJ" pitchFamily="2" charset="0"/>
                <a:cs typeface="SutonnyMJ" pitchFamily="2" charset="0"/>
              </a:rPr>
              <a:t>bvB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300" dirty="0" err="1"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dirty="0" err="1">
                <a:latin typeface="SutonnyMJ" pitchFamily="2" charset="0"/>
                <a:cs typeface="SutonnyMJ" pitchFamily="2" charset="0"/>
              </a:rPr>
              <a:t>A_©vr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dirty="0" err="1">
                <a:latin typeface="SutonnyMJ" pitchFamily="2" charset="0"/>
                <a:cs typeface="SutonnyMJ" pitchFamily="2" charset="0"/>
              </a:rPr>
              <a:t>cÖexY‡`i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dirty="0" err="1">
                <a:latin typeface="SutonnyMJ" pitchFamily="2" charset="0"/>
                <a:cs typeface="SutonnyMJ" pitchFamily="2" charset="0"/>
              </a:rPr>
              <a:t>w`K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dirty="0" err="1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dirty="0" err="1"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dirty="0" err="1">
                <a:latin typeface="SutonnyMJ" pitchFamily="2" charset="0"/>
                <a:cs typeface="SutonnyMJ" pitchFamily="2" charset="0"/>
              </a:rPr>
              <a:t>eq‡m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 my¯’ _</a:t>
            </a:r>
            <a:r>
              <a:rPr lang="en-US" sz="2300" dirty="0" err="1">
                <a:latin typeface="SutonnyMJ" pitchFamily="2" charset="0"/>
                <a:cs typeface="SutonnyMJ" pitchFamily="2" charset="0"/>
              </a:rPr>
              <a:t>vKvi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300" dirty="0" err="1">
                <a:latin typeface="SutonnyMJ" pitchFamily="2" charset="0"/>
                <a:cs typeface="SutonnyMJ" pitchFamily="2" charset="0"/>
              </a:rPr>
              <a:t>Abykxjb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dirty="0" err="1">
                <a:latin typeface="SutonnyMJ" pitchFamily="2" charset="0"/>
                <a:cs typeface="SutonnyMJ" pitchFamily="2" charset="0"/>
              </a:rPr>
              <a:t>bvB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300" dirty="0" err="1">
                <a:latin typeface="SutonnyMJ" pitchFamily="2" charset="0"/>
                <a:cs typeface="SutonnyMJ" pitchFamily="2" charset="0"/>
              </a:rPr>
              <a:t>Ab¨w`K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dirty="0" err="1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300" dirty="0" err="1">
                <a:latin typeface="SutonnyMJ" pitchFamily="2" charset="0"/>
                <a:cs typeface="SutonnyMJ" pitchFamily="2" charset="0"/>
              </a:rPr>
              <a:t>miKvix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  ¯^v¯’¨ </a:t>
            </a:r>
            <a:r>
              <a:rPr lang="en-US" sz="2300" dirty="0" err="1">
                <a:latin typeface="SutonnyMJ" pitchFamily="2" charset="0"/>
                <a:cs typeface="SutonnyMJ" pitchFamily="2" charset="0"/>
              </a:rPr>
              <a:t>wk¶v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 I †</a:t>
            </a:r>
            <a:r>
              <a:rPr lang="en-US" sz="2300" dirty="0" err="1">
                <a:latin typeface="SutonnyMJ" pitchFamily="2" charset="0"/>
                <a:cs typeface="SutonnyMJ" pitchFamily="2" charset="0"/>
              </a:rPr>
              <a:t>mevq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dirty="0" err="1"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3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dirty="0" err="1">
                <a:latin typeface="SutonnyMJ" pitchFamily="2" charset="0"/>
                <a:cs typeface="SutonnyMJ" pitchFamily="2" charset="0"/>
              </a:rPr>
              <a:t>eva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©‡</a:t>
            </a:r>
            <a:r>
              <a:rPr lang="en-US" sz="2300" dirty="0" err="1">
                <a:latin typeface="SutonnyMJ" pitchFamily="2" charset="0"/>
                <a:cs typeface="SutonnyMJ" pitchFamily="2" charset="0"/>
              </a:rPr>
              <a:t>K¨i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300" dirty="0" err="1">
                <a:latin typeface="SutonnyMJ" pitchFamily="2" charset="0"/>
                <a:cs typeface="SutonnyMJ" pitchFamily="2" charset="0"/>
              </a:rPr>
              <a:t>Bmy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¨¸‡</a:t>
            </a:r>
            <a:r>
              <a:rPr lang="en-US" sz="2300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dirty="0" err="1">
                <a:latin typeface="SutonnyMJ" pitchFamily="2" charset="0"/>
                <a:cs typeface="SutonnyMJ" pitchFamily="2" charset="0"/>
              </a:rPr>
              <a:t>cÖv_wgK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  ¯^v‡¯’¨</a:t>
            </a:r>
            <a:r>
              <a:rPr lang="en-US" sz="23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300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¨  </a:t>
            </a:r>
            <a:r>
              <a:rPr lang="en-US" sz="2300" dirty="0" err="1">
                <a:latin typeface="SutonnyMJ" pitchFamily="2" charset="0"/>
                <a:cs typeface="SutonnyMJ" pitchFamily="2" charset="0"/>
              </a:rPr>
              <a:t>AšÍf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©~³ </a:t>
            </a:r>
            <a:r>
              <a:rPr lang="en-US" sz="23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dirty="0" err="1">
                <a:latin typeface="SutonnyMJ" pitchFamily="2" charset="0"/>
                <a:cs typeface="SutonnyMJ" pitchFamily="2" charset="0"/>
              </a:rPr>
              <a:t>nqwb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| µ</a:t>
            </a:r>
            <a:r>
              <a:rPr lang="en-US" sz="2300" dirty="0" err="1">
                <a:latin typeface="SutonnyMJ" pitchFamily="2" charset="0"/>
                <a:cs typeface="SutonnyMJ" pitchFamily="2" charset="0"/>
              </a:rPr>
              <a:t>gea©gvb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dirty="0" err="1">
                <a:latin typeface="SutonnyMJ" pitchFamily="2" charset="0"/>
                <a:cs typeface="SutonnyMJ" pitchFamily="2" charset="0"/>
              </a:rPr>
              <a:t>cÖexY‡`i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 G </a:t>
            </a:r>
            <a:r>
              <a:rPr lang="en-US" sz="2300" dirty="0" err="1"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dirty="0" err="1">
                <a:latin typeface="SutonnyMJ" pitchFamily="2" charset="0"/>
                <a:cs typeface="SutonnyMJ" pitchFamily="2" charset="0"/>
              </a:rPr>
              <a:t>cyi‡Y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dirty="0" err="1">
                <a:latin typeface="SutonnyMJ" pitchFamily="2" charset="0"/>
                <a:cs typeface="SutonnyMJ" pitchFamily="2" charset="0"/>
              </a:rPr>
              <a:t>miKvix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-‡</a:t>
            </a:r>
            <a:r>
              <a:rPr lang="en-US" sz="2300" dirty="0" err="1">
                <a:latin typeface="SutonnyMJ" pitchFamily="2" charset="0"/>
                <a:cs typeface="SutonnyMJ" pitchFamily="2" charset="0"/>
              </a:rPr>
              <a:t>emiKvix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300" dirty="0" err="1">
                <a:latin typeface="SutonnyMJ" pitchFamily="2" charset="0"/>
                <a:cs typeface="SutonnyMJ" pitchFamily="2" charset="0"/>
              </a:rPr>
              <a:t>Kv_vI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 †_‡K †</a:t>
            </a:r>
            <a:r>
              <a:rPr lang="en-US" sz="23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dirty="0" err="1">
                <a:latin typeface="SutonnyMJ" pitchFamily="2" charset="0"/>
                <a:cs typeface="SutonnyMJ" pitchFamily="2" charset="0"/>
              </a:rPr>
              <a:t>D‡`¨vM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300" dirty="0" err="1">
                <a:latin typeface="SutonnyMJ" pitchFamily="2" charset="0"/>
                <a:cs typeface="SutonnyMJ" pitchFamily="2" charset="0"/>
              </a:rPr>
              <a:t>bqv</a:t>
            </a:r>
            <a:r>
              <a:rPr lang="en-US" sz="2300" dirty="0">
                <a:latin typeface="SutonnyMJ" pitchFamily="2" charset="0"/>
                <a:cs typeface="SutonnyMJ" pitchFamily="2" charset="0"/>
              </a:rPr>
              <a:t> n‡”</a:t>
            </a:r>
            <a:r>
              <a:rPr lang="en-US" sz="2300" dirty="0" err="1">
                <a:latin typeface="SutonnyMJ" pitchFamily="2" charset="0"/>
                <a:cs typeface="SutonnyMJ" pitchFamily="2" charset="0"/>
              </a:rPr>
              <a:t>Qbv</a:t>
            </a:r>
            <a:r>
              <a:rPr lang="en-US" sz="23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/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KiYxq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: 1.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¯^v¯’¨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cyi‡Y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RvZxq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wfwËK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cwiKíbv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‰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Zix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2.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Dbœqb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ms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v¸wj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Kj¨vY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mnvqZvi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AvIZvq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yt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¯’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wPwKrmv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mnvqZv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cÖ`vb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3.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`ª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xN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©‡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gqv`x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AmsµvgK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ivM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wbqš¿b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mnR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myjf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4. 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¯^v¯’¨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Kgx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©‡`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ms‡e`bkxj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cÖPviYv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Pvjv‡bv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5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.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miKvix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I 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emiKvix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D‡`¨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v‡M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hZœ‡K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›`ª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jvfRbK-AjvfRbK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wfwË‡Z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Pvjyi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D‡`¨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vM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bqv</a:t>
            </a:r>
            <a:r>
              <a:rPr lang="en-US" sz="2300" dirty="0" smtClean="0">
                <a:latin typeface="SutonnyMJ" pitchFamily="2" charset="0"/>
                <a:cs typeface="SutonnyMJ" pitchFamily="2" charset="0"/>
              </a:rPr>
              <a:t>  </a:t>
            </a:r>
          </a:p>
        </p:txBody>
      </p:sp>
    </p:spTree>
    <p:extLst>
      <p:ext uri="{BB962C8B-B14F-4D97-AF65-F5344CB8AC3E}">
        <p14:creationId xmlns="" xmlns:p14="http://schemas.microsoft.com/office/powerpoint/2010/main" val="3521897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341" y="249215"/>
            <a:ext cx="7018986" cy="1325563"/>
          </a:xfrm>
        </p:spPr>
        <p:txBody>
          <a:bodyPr/>
          <a:lstStyle/>
          <a:p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‡`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AskMÖnY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cwiw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wZ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KiYxq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04" y="1477895"/>
            <a:ext cx="8744755" cy="4523659"/>
          </a:xfrm>
        </p:spPr>
        <p:txBody>
          <a:bodyPr/>
          <a:lstStyle/>
          <a:p>
            <a:pPr algn="just"/>
            <a:r>
              <a:rPr lang="en-US" b="1" dirty="0" err="1">
                <a:latin typeface="SutonnyMJ" pitchFamily="2" charset="0"/>
                <a:cs typeface="SutonnyMJ" pitchFamily="2" charset="0"/>
              </a:rPr>
              <a:t>AskMÖnY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: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AskMÖnY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n‡&amp;”Q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Kg©gq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eva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©‡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K¨i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Rxebxkw³|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cÖexY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A_©‰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bwZK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ivR‰bwZK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mvgvwRK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mvs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¯‹…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wZK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Rxe‡b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cÖexY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A_©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cyY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AskMÖnY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Ae`vb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ivLv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m¤¢e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GUvB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Kg©gq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eva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©‡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K¨i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exRgš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¿|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evsjv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‡`‡k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cÖexY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AskMÖnY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wPÎ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mij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bq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kÖYx‡f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`,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eq‡mi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ZviZg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¨, Amy¯’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AskMÖn‡Yi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gvb‡K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cÖfvweZ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Z‡e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cÖexY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AskMÖn‡Yi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KZ¸‡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ˆ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ewkó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my¯úó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just"/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cÖ_g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: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2000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mv‡ji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cwimsL¨vb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†_‡K †`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Lv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cÖexY‡`i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kªgkw³‡Z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AskMÖnY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i‡q‡Q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, 60-64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eQ‡ii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cÖexY‡`i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kªgkw³‡Z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AskMÖn‡Yi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48.83%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65+ 37.83%|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DbœZ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†`‡k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cÖexY‡`i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kªgkw³‡Z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AskMÖn‡Yi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gvÎ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8%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mLv‡b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Dbœqbkxj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†`‡k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M‡o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23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%|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wØZxq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evsjv‡`‡k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¯’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vbxq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cÖwZôvb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mg~‡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KwgwU‡Z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cÖexY‡`i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AskMÖnY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K‡g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†M‡Q|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d‡j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wm×vš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— 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MÖnY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cÖwµqvq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Zviv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Abycw¯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’Z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Z…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Zxq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: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cwiev‡i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cÖexYiv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D‡cw¶Z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n‡”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Qb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|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Zviv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cwiev‡ii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cÖavb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wm×v‡š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— 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AskMÖnY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cvi‡Qbv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PZz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_©: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cÖexY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msMVb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cÖexY‡`i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eûgyLx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AskMÖn‡Yi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PvwjKv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kw³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cvi‡Zv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wKš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‘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cÖexY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msMVb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M‡o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Zvjv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I kw³kvjx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Kivi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bxwZ-Kg©mywP‡K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ivóªxqfv‡e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mnvqZv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DrmvwnZ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n‡”Q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/>
            <a:r>
              <a:rPr lang="en-US" dirty="0" err="1" smtClean="0">
                <a:latin typeface="SutonnyMJ" pitchFamily="2" charset="0"/>
                <a:cs typeface="SutonnyMJ" pitchFamily="2" charset="0"/>
              </a:rPr>
              <a:t>AskMÖn‡Yi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evsjv‡`‡k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Kg©gq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eva©K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AR©b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ivóªxqfv‡e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mnvqZv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‡”Q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Z‡e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wi‡mvm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Bw›U‡MÖkb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m›Uvi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(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wiK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)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cÖexY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msMVb‡K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kw³kvjx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Kg©gyLx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eva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©‡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K¨i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bxwZ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Kg©m~wP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¯—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evq‡bi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KŠkj‡K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GwM‡q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wb‡q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hvIqvi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cÖ‡Póv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Pvjv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‡”Q|</a:t>
            </a:r>
            <a:endParaRPr lang="en-US" b="1" dirty="0" smtClean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8353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90152" y="1459581"/>
            <a:ext cx="8888463" cy="4489527"/>
          </a:xfrm>
        </p:spPr>
        <p:txBody>
          <a:bodyPr/>
          <a:lstStyle/>
          <a:p>
            <a:pPr marL="342900" indent="-342900" algn="just" eaLnBrk="1" hangingPunct="1"/>
            <a:r>
              <a:rPr lang="en-US" sz="2400" dirty="0">
                <a:latin typeface="SutonnyMJ" pitchFamily="2" charset="0"/>
                <a:cs typeface="SutonnyMJ" pitchFamily="2" charset="0"/>
              </a:rPr>
              <a:t>hy³iv‡÷ª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ey‡i¨v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Ae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mÝvm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Avš—R©vwZK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nvjbvMv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cwimsL¨vb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Abymv‡i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2015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lv‡UvaŸ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RbmsL¨v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1 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KvwU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31 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j¶¨  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63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nvRvi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 1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29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G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Rb‡Mvôx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evsjv‡`‡ki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gvU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RbmsL¨vi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7.8%|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¥‡a¨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bvix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6,600,838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cyi“l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6,562,291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Kv‡RB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evsjv‡`‡k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bvixiv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cyi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“‡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li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P‡q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msL¨vq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ekx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RbmsL¨vZvwË¡K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DËi‡Y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400" dirty="0" smtClean="0">
                <a:latin typeface="Cambria" panose="02040503050406030204" pitchFamily="18" charset="0"/>
                <a:cs typeface="SutonnyMJ" pitchFamily="2" charset="0"/>
              </a:rPr>
              <a:t>Demographic Transition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)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AeavwiZ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fv‡e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Rb‡Mvôxi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eqm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KvVv‡gvi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iƒcvš—i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N‡U‡Q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Rb‡Mvôxi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cÖe„w×i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eqmx‡`i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Qvwo‡q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hv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‡”Q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eQiB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j¶ j¶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cy‡iv‡bv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msL¨vi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mv‡_ hy³ n‡”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Qb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2008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AvBwmwmwWwWAvi,weÕi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M‡elYvq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Lv‡bv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2051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m‡b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msL¨v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44.1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wgwjqb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hv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evsjv‡`‡ki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gvU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RbmsL¨vi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kZKiv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20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fv‡MiI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ekx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cwieviKvVv‡gv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iƒcvš—i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A_©vr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hŠ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_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cwievi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†f‡½ GKK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cwievi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×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cÖexY‡`i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Rxebgv‡bi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†¶‡Î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cÖwZeÜKZv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ˆ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Zix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Ki‡Q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| hy³iv‡R¨i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M‡elK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mviv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wm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nvqvBU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GK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mgx¶vq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wL‡q‡Qb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evsjv‡`‡k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62.5% GKK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cwievi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Kv‡RB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cÖexY‡`i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Rxeb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gv‡bi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cÖwZeÜKZv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DËi‡bi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welqwU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evsjv‡`‡ki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gvbe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Dbœq‡bi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GKzk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kZ‡Ki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Ab¨Zg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P¨v‡jÄ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</a:t>
            </a:r>
            <a:endParaRPr lang="en-US" sz="2700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itle 7"/>
          <p:cNvSpPr>
            <a:spLocks noGrp="1"/>
          </p:cNvSpPr>
          <p:nvPr>
            <p:ph type="title"/>
          </p:nvPr>
        </p:nvSpPr>
        <p:spPr>
          <a:xfrm>
            <a:off x="628650" y="206375"/>
            <a:ext cx="7886700" cy="10302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fw‚gKvt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05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341" y="249215"/>
            <a:ext cx="7018986" cy="1325563"/>
          </a:xfrm>
        </p:spPr>
        <p:txBody>
          <a:bodyPr/>
          <a:lstStyle/>
          <a:p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‡`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AskMÖnY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cwiw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wZ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KiYxq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04" y="1477895"/>
            <a:ext cx="8744755" cy="4523659"/>
          </a:xfrm>
        </p:spPr>
        <p:txBody>
          <a:bodyPr/>
          <a:lstStyle/>
          <a:p>
            <a:pPr algn="just"/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KiYxq</a:t>
            </a:r>
            <a:endParaRPr lang="en-US" sz="3600" b="1" dirty="0" smtClean="0">
              <a:latin typeface="SutonnyMJ" pitchFamily="2" charset="0"/>
              <a:cs typeface="SutonnyMJ" pitchFamily="2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AskMÖnb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Z¡ivwš^Z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MÖvg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kn‡i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msMVb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M‡o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Zvjv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cÖwZwbwaZ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¡‡K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miKvix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-‡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emiKvix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mKj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msMVb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I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dviv‡g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AMÖvwaKvi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iæZ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¡ †`qv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cÖexY‡`i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wew”QbœZv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NvPv‡Z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Avš—tcÖRb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¥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msjvc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m¤úK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Dbœq‡bi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D‡`¨vM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bqv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3200" dirty="0" err="1">
                <a:latin typeface="SutonnyMJ" pitchFamily="2" charset="0"/>
                <a:cs typeface="SutonnyMJ" pitchFamily="2" charset="0"/>
              </a:rPr>
              <a:t>m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vwjk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Ab¨vb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cÖwµqv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AskMÖnY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DrmvwnZ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  </a:t>
            </a:r>
          </a:p>
        </p:txBody>
      </p:sp>
    </p:spTree>
    <p:extLst>
      <p:ext uri="{BB962C8B-B14F-4D97-AF65-F5344CB8AC3E}">
        <p14:creationId xmlns="" xmlns:p14="http://schemas.microsoft.com/office/powerpoint/2010/main" val="689388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796" y="365125"/>
            <a:ext cx="7111553" cy="1325563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ms‡hvRbxt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evsjv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‡`‡k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cÖexY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‡`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wPÎ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97554642"/>
              </p:ext>
            </p:extLst>
          </p:nvPr>
        </p:nvGraphicFramePr>
        <p:xfrm>
          <a:off x="141667" y="1519703"/>
          <a:ext cx="8847787" cy="425298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077903"/>
                <a:gridCol w="1527030"/>
                <a:gridCol w="1414747"/>
                <a:gridCol w="1594398"/>
                <a:gridCol w="1077903"/>
                <a:gridCol w="1077903"/>
                <a:gridCol w="1077903"/>
              </a:tblGrid>
              <a:tr h="8205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eqm</a:t>
                      </a:r>
                      <a:r>
                        <a:rPr lang="en-US" sz="20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endParaRPr lang="en-US" sz="2000" dirty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utonnyMJ" pitchFamily="2" charset="0"/>
                          <a:cs typeface="SutonnyMJ" pitchFamily="2" charset="0"/>
                        </a:rPr>
                        <a:t>‡gvU cÖexY RbmsL¨</a:t>
                      </a:r>
                      <a:endParaRPr lang="en-US" sz="200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SutonnyMJ" pitchFamily="2" charset="0"/>
                          <a:cs typeface="SutonnyMJ" pitchFamily="2" charset="0"/>
                        </a:rPr>
                        <a:t>cyi“l</a:t>
                      </a:r>
                      <a:endParaRPr lang="en-US" sz="2000" dirty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bvix</a:t>
                      </a:r>
                      <a:endParaRPr lang="en-US" sz="2000" dirty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utonnyMJ" pitchFamily="2" charset="0"/>
                          <a:cs typeface="SutonnyMJ" pitchFamily="2" charset="0"/>
                        </a:rPr>
                        <a:t>kZvsk (cyiæl)</a:t>
                      </a:r>
                      <a:endParaRPr lang="en-US" sz="200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utonnyMJ" pitchFamily="2" charset="0"/>
                          <a:cs typeface="SutonnyMJ" pitchFamily="2" charset="0"/>
                        </a:rPr>
                        <a:t>kZvsk (bvix)</a:t>
                      </a:r>
                      <a:endParaRPr lang="en-US" sz="200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utonnyMJ" pitchFamily="2" charset="0"/>
                          <a:cs typeface="SutonnyMJ" pitchFamily="2" charset="0"/>
                        </a:rPr>
                        <a:t>AvbycvwZK kZvsk</a:t>
                      </a:r>
                      <a:endParaRPr lang="en-US" sz="200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</a:tr>
              <a:tr h="3243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utonnyMJ" pitchFamily="2" charset="0"/>
                          <a:cs typeface="SutonnyMJ" pitchFamily="2" charset="0"/>
                        </a:rPr>
                        <a:t>60-64</a:t>
                      </a:r>
                      <a:endParaRPr lang="en-US" sz="200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utonnyMJ" pitchFamily="2" charset="0"/>
                          <a:cs typeface="SutonnyMJ" pitchFamily="2" charset="0"/>
                        </a:rPr>
                        <a:t>4499061</a:t>
                      </a:r>
                      <a:endParaRPr lang="en-US" sz="200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utonnyMJ" pitchFamily="2" charset="0"/>
                          <a:cs typeface="SutonnyMJ" pitchFamily="2" charset="0"/>
                        </a:rPr>
                        <a:t>2303627</a:t>
                      </a:r>
                      <a:endParaRPr lang="en-US" sz="200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2195434</a:t>
                      </a:r>
                      <a:endParaRPr lang="en-US" sz="2000" dirty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utonnyMJ" pitchFamily="2" charset="0"/>
                          <a:cs typeface="SutonnyMJ" pitchFamily="2" charset="0"/>
                        </a:rPr>
                        <a:t>51</a:t>
                      </a:r>
                      <a:endParaRPr lang="en-US" sz="200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utonnyMJ" pitchFamily="2" charset="0"/>
                          <a:cs typeface="SutonnyMJ" pitchFamily="2" charset="0"/>
                        </a:rPr>
                        <a:t>49</a:t>
                      </a:r>
                      <a:endParaRPr lang="en-US" sz="200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utonnyMJ" pitchFamily="2" charset="0"/>
                          <a:cs typeface="SutonnyMJ" pitchFamily="2" charset="0"/>
                        </a:rPr>
                        <a:t>104.9</a:t>
                      </a:r>
                      <a:endParaRPr lang="en-US" sz="200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</a:tr>
              <a:tr h="3243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utonnyMJ" pitchFamily="2" charset="0"/>
                          <a:cs typeface="SutonnyMJ" pitchFamily="2" charset="0"/>
                        </a:rPr>
                        <a:t>65-69</a:t>
                      </a:r>
                      <a:endParaRPr lang="en-US" sz="200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utonnyMJ" pitchFamily="2" charset="0"/>
                          <a:cs typeface="SutonnyMJ" pitchFamily="2" charset="0"/>
                        </a:rPr>
                        <a:t>3432348</a:t>
                      </a:r>
                      <a:endParaRPr lang="en-US" sz="200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utonnyMJ" pitchFamily="2" charset="0"/>
                          <a:cs typeface="SutonnyMJ" pitchFamily="2" charset="0"/>
                        </a:rPr>
                        <a:t>1769029</a:t>
                      </a:r>
                      <a:endParaRPr lang="en-US" sz="200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1663319</a:t>
                      </a:r>
                      <a:endParaRPr lang="en-US" sz="2000" dirty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52</a:t>
                      </a:r>
                      <a:endParaRPr lang="en-US" sz="2000" dirty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utonnyMJ" pitchFamily="2" charset="0"/>
                          <a:cs typeface="SutonnyMJ" pitchFamily="2" charset="0"/>
                        </a:rPr>
                        <a:t>48</a:t>
                      </a:r>
                      <a:endParaRPr lang="en-US" sz="200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utonnyMJ" pitchFamily="2" charset="0"/>
                          <a:cs typeface="SutonnyMJ" pitchFamily="2" charset="0"/>
                        </a:rPr>
                        <a:t>106.4</a:t>
                      </a:r>
                      <a:endParaRPr lang="en-US" sz="200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</a:tr>
              <a:tr h="3243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utonnyMJ" pitchFamily="2" charset="0"/>
                          <a:cs typeface="SutonnyMJ" pitchFamily="2" charset="0"/>
                        </a:rPr>
                        <a:t>70-74</a:t>
                      </a:r>
                      <a:endParaRPr lang="en-US" sz="200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utonnyMJ" pitchFamily="2" charset="0"/>
                          <a:cs typeface="SutonnyMJ" pitchFamily="2" charset="0"/>
                        </a:rPr>
                        <a:t>2454190</a:t>
                      </a:r>
                      <a:endParaRPr lang="en-US" sz="200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utonnyMJ" pitchFamily="2" charset="0"/>
                          <a:cs typeface="SutonnyMJ" pitchFamily="2" charset="0"/>
                        </a:rPr>
                        <a:t>1217144</a:t>
                      </a:r>
                      <a:endParaRPr lang="en-US" sz="200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1237046</a:t>
                      </a:r>
                      <a:endParaRPr lang="en-US" sz="2000" dirty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50</a:t>
                      </a:r>
                      <a:endParaRPr lang="en-US" sz="2000" dirty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50</a:t>
                      </a:r>
                      <a:endParaRPr lang="en-US" sz="2000" dirty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utonnyMJ" pitchFamily="2" charset="0"/>
                          <a:cs typeface="SutonnyMJ" pitchFamily="2" charset="0"/>
                        </a:rPr>
                        <a:t>98.4</a:t>
                      </a:r>
                      <a:endParaRPr lang="en-US" sz="200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</a:tr>
              <a:tr h="3243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utonnyMJ" pitchFamily="2" charset="0"/>
                          <a:cs typeface="SutonnyMJ" pitchFamily="2" charset="0"/>
                        </a:rPr>
                        <a:t>75-79</a:t>
                      </a:r>
                      <a:endParaRPr lang="en-US" sz="200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utonnyMJ" pitchFamily="2" charset="0"/>
                          <a:cs typeface="SutonnyMJ" pitchFamily="2" charset="0"/>
                        </a:rPr>
                        <a:t>1561423</a:t>
                      </a:r>
                      <a:endParaRPr lang="en-US" sz="200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utonnyMJ" pitchFamily="2" charset="0"/>
                          <a:cs typeface="SutonnyMJ" pitchFamily="2" charset="0"/>
                        </a:rPr>
                        <a:t>744146</a:t>
                      </a:r>
                      <a:endParaRPr lang="en-US" sz="200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817277</a:t>
                      </a:r>
                      <a:endParaRPr lang="en-US" sz="2000" dirty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utonnyMJ" pitchFamily="2" charset="0"/>
                          <a:cs typeface="SutonnyMJ" pitchFamily="2" charset="0"/>
                        </a:rPr>
                        <a:t>48</a:t>
                      </a:r>
                      <a:endParaRPr lang="en-US" sz="200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52</a:t>
                      </a:r>
                      <a:endParaRPr lang="en-US" sz="2000" dirty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utonnyMJ" pitchFamily="2" charset="0"/>
                          <a:cs typeface="SutonnyMJ" pitchFamily="2" charset="0"/>
                        </a:rPr>
                        <a:t>91.1</a:t>
                      </a:r>
                      <a:endParaRPr lang="en-US" sz="200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</a:tr>
              <a:tr h="3243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utonnyMJ" pitchFamily="2" charset="0"/>
                          <a:cs typeface="SutonnyMJ" pitchFamily="2" charset="0"/>
                        </a:rPr>
                        <a:t>80-84</a:t>
                      </a:r>
                      <a:endParaRPr lang="en-US" sz="200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utonnyMJ" pitchFamily="2" charset="0"/>
                          <a:cs typeface="SutonnyMJ" pitchFamily="2" charset="0"/>
                        </a:rPr>
                        <a:t>817795</a:t>
                      </a:r>
                      <a:endParaRPr lang="en-US" sz="200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367133</a:t>
                      </a:r>
                      <a:endParaRPr lang="en-US" sz="2000" dirty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utonnyMJ" pitchFamily="2" charset="0"/>
                          <a:cs typeface="SutonnyMJ" pitchFamily="2" charset="0"/>
                        </a:rPr>
                        <a:t>450662</a:t>
                      </a:r>
                      <a:endParaRPr lang="en-US" sz="200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45</a:t>
                      </a:r>
                      <a:endParaRPr lang="en-US" sz="2000" dirty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55</a:t>
                      </a:r>
                      <a:endParaRPr lang="en-US" sz="2000" dirty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utonnyMJ" pitchFamily="2" charset="0"/>
                          <a:cs typeface="SutonnyMJ" pitchFamily="2" charset="0"/>
                        </a:rPr>
                        <a:t>81.5</a:t>
                      </a:r>
                      <a:endParaRPr lang="en-US" sz="200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</a:tr>
              <a:tr h="3243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utonnyMJ" pitchFamily="2" charset="0"/>
                          <a:cs typeface="SutonnyMJ" pitchFamily="2" charset="0"/>
                        </a:rPr>
                        <a:t>85-89</a:t>
                      </a:r>
                      <a:endParaRPr lang="en-US" sz="200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utonnyMJ" pitchFamily="2" charset="0"/>
                          <a:cs typeface="SutonnyMJ" pitchFamily="2" charset="0"/>
                        </a:rPr>
                        <a:t>314027</a:t>
                      </a:r>
                      <a:endParaRPr lang="en-US" sz="200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utonnyMJ" pitchFamily="2" charset="0"/>
                          <a:cs typeface="SutonnyMJ" pitchFamily="2" charset="0"/>
                        </a:rPr>
                        <a:t>129152</a:t>
                      </a:r>
                      <a:endParaRPr lang="en-US" sz="200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utonnyMJ" pitchFamily="2" charset="0"/>
                          <a:cs typeface="SutonnyMJ" pitchFamily="2" charset="0"/>
                        </a:rPr>
                        <a:t>184875</a:t>
                      </a:r>
                      <a:endParaRPr lang="en-US" sz="200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41</a:t>
                      </a:r>
                      <a:endParaRPr lang="en-US" sz="2000" dirty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59</a:t>
                      </a:r>
                      <a:endParaRPr lang="en-US" sz="2000" dirty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utonnyMJ" pitchFamily="2" charset="0"/>
                          <a:cs typeface="SutonnyMJ" pitchFamily="2" charset="0"/>
                        </a:rPr>
                        <a:t>69.9</a:t>
                      </a:r>
                      <a:endParaRPr lang="en-US" sz="200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</a:tr>
              <a:tr h="3243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utonnyMJ" pitchFamily="2" charset="0"/>
                          <a:cs typeface="SutonnyMJ" pitchFamily="2" charset="0"/>
                        </a:rPr>
                        <a:t>90-94</a:t>
                      </a:r>
                      <a:endParaRPr lang="en-US" sz="200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utonnyMJ" pitchFamily="2" charset="0"/>
                          <a:cs typeface="SutonnyMJ" pitchFamily="2" charset="0"/>
                        </a:rPr>
                        <a:t>74767</a:t>
                      </a:r>
                      <a:endParaRPr lang="en-US" sz="200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utonnyMJ" pitchFamily="2" charset="0"/>
                          <a:cs typeface="SutonnyMJ" pitchFamily="2" charset="0"/>
                        </a:rPr>
                        <a:t>28570</a:t>
                      </a:r>
                      <a:endParaRPr lang="en-US" sz="200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utonnyMJ" pitchFamily="2" charset="0"/>
                          <a:cs typeface="SutonnyMJ" pitchFamily="2" charset="0"/>
                        </a:rPr>
                        <a:t>46197</a:t>
                      </a:r>
                      <a:endParaRPr lang="en-US" sz="200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38</a:t>
                      </a:r>
                      <a:endParaRPr lang="en-US" sz="2000" dirty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62</a:t>
                      </a:r>
                      <a:endParaRPr lang="en-US" sz="2000" dirty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utonnyMJ" pitchFamily="2" charset="0"/>
                          <a:cs typeface="SutonnyMJ" pitchFamily="2" charset="0"/>
                        </a:rPr>
                        <a:t>61.8</a:t>
                      </a:r>
                      <a:endParaRPr lang="en-US" sz="200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</a:tr>
              <a:tr h="3243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utonnyMJ" pitchFamily="2" charset="0"/>
                          <a:cs typeface="SutonnyMJ" pitchFamily="2" charset="0"/>
                        </a:rPr>
                        <a:t>95-99</a:t>
                      </a:r>
                      <a:endParaRPr lang="en-US" sz="200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utonnyMJ" pitchFamily="2" charset="0"/>
                          <a:cs typeface="SutonnyMJ" pitchFamily="2" charset="0"/>
                        </a:rPr>
                        <a:t>9027</a:t>
                      </a:r>
                      <a:endParaRPr lang="en-US" sz="200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utonnyMJ" pitchFamily="2" charset="0"/>
                          <a:cs typeface="SutonnyMJ" pitchFamily="2" charset="0"/>
                        </a:rPr>
                        <a:t>3304</a:t>
                      </a:r>
                      <a:endParaRPr lang="en-US" sz="200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utonnyMJ" pitchFamily="2" charset="0"/>
                          <a:cs typeface="SutonnyMJ" pitchFamily="2" charset="0"/>
                        </a:rPr>
                        <a:t>5723</a:t>
                      </a:r>
                      <a:endParaRPr lang="en-US" sz="200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37</a:t>
                      </a:r>
                      <a:endParaRPr lang="en-US" sz="2000" dirty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utonnyMJ" pitchFamily="2" charset="0"/>
                          <a:cs typeface="SutonnyMJ" pitchFamily="2" charset="0"/>
                        </a:rPr>
                        <a:t>63</a:t>
                      </a:r>
                      <a:endParaRPr lang="en-US" sz="200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57.7</a:t>
                      </a:r>
                      <a:endParaRPr lang="en-US" sz="2000" dirty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</a:tr>
              <a:tr h="3243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utonnyMJ" pitchFamily="2" charset="0"/>
                          <a:cs typeface="SutonnyMJ" pitchFamily="2" charset="0"/>
                        </a:rPr>
                        <a:t>100+</a:t>
                      </a:r>
                      <a:endParaRPr lang="en-US" sz="200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utonnyMJ" pitchFamily="2" charset="0"/>
                          <a:cs typeface="SutonnyMJ" pitchFamily="2" charset="0"/>
                        </a:rPr>
                        <a:t>491</a:t>
                      </a:r>
                      <a:endParaRPr lang="en-US" sz="200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utonnyMJ" pitchFamily="2" charset="0"/>
                          <a:cs typeface="SutonnyMJ" pitchFamily="2" charset="0"/>
                        </a:rPr>
                        <a:t>186</a:t>
                      </a:r>
                      <a:endParaRPr lang="en-US" sz="200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utonnyMJ" pitchFamily="2" charset="0"/>
                          <a:cs typeface="SutonnyMJ" pitchFamily="2" charset="0"/>
                        </a:rPr>
                        <a:t>305</a:t>
                      </a:r>
                      <a:endParaRPr lang="en-US" sz="200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38</a:t>
                      </a:r>
                      <a:endParaRPr lang="en-US" sz="2000" dirty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62</a:t>
                      </a:r>
                      <a:endParaRPr lang="en-US" sz="2000" dirty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61</a:t>
                      </a:r>
                      <a:endParaRPr lang="en-US" sz="2000" dirty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</a:tr>
              <a:tr h="4971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‡</a:t>
                      </a:r>
                      <a:r>
                        <a:rPr lang="en-US" sz="20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gvU</a:t>
                      </a:r>
                      <a:r>
                        <a:rPr lang="en-US" sz="20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cÖexY</a:t>
                      </a:r>
                      <a:endParaRPr lang="en-US" sz="2000" dirty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13,163,129</a:t>
                      </a:r>
                      <a:endParaRPr lang="en-US" sz="2000" dirty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6,562,291</a:t>
                      </a:r>
                      <a:endParaRPr lang="en-US" sz="2000" dirty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6,600,838</a:t>
                      </a:r>
                      <a:endParaRPr lang="en-US" sz="2000" dirty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000" dirty="0">
                        <a:effectLst/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000" dirty="0">
                        <a:effectLst/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000" dirty="0">
                        <a:effectLst/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5697657"/>
            <a:ext cx="91440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err="1" smtClean="0">
                <a:latin typeface="SutonnyMJ" pitchFamily="2" charset="0"/>
                <a:cs typeface="SutonnyMJ" pitchFamily="2" charset="0"/>
              </a:rPr>
              <a:t>myÎt</a:t>
            </a:r>
            <a:r>
              <a:rPr lang="en-US" sz="11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00" b="1" dirty="0" smtClean="0">
                <a:latin typeface="Cambria" panose="02040503050406030204" pitchFamily="18" charset="0"/>
              </a:rPr>
              <a:t>http</a:t>
            </a:r>
            <a:r>
              <a:rPr lang="en-US" sz="1100" b="1" dirty="0">
                <a:latin typeface="Cambria" panose="02040503050406030204" pitchFamily="18" charset="0"/>
              </a:rPr>
              <a:t>://www.census.gov/population/international/data/idb/region.php?N=%20Results%20&amp;T=3&amp;A=separate&amp;RT=0&amp;Y=2015&amp;R=-1&amp;C=BG</a:t>
            </a:r>
          </a:p>
        </p:txBody>
      </p:sp>
    </p:spTree>
    <p:extLst>
      <p:ext uri="{BB962C8B-B14F-4D97-AF65-F5344CB8AC3E}">
        <p14:creationId xmlns="" xmlns:p14="http://schemas.microsoft.com/office/powerpoint/2010/main" val="214162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60" y="365126"/>
            <a:ext cx="7111553" cy="1218976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ms‡hvRbxt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evsjv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‡`‡k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cÖexY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‡`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wPÎ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41284776"/>
              </p:ext>
            </p:extLst>
          </p:nvPr>
        </p:nvGraphicFramePr>
        <p:xfrm>
          <a:off x="590013" y="1584102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79226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60" y="365126"/>
            <a:ext cx="7111553" cy="1218976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ms‡hvRbxt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wiK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-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cÖexY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Kvh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©µ‡g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AwfÁZv-1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85649659"/>
              </p:ext>
            </p:extLst>
          </p:nvPr>
        </p:nvGraphicFramePr>
        <p:xfrm>
          <a:off x="244699" y="1454450"/>
          <a:ext cx="8474298" cy="438392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36321"/>
                <a:gridCol w="4165334"/>
                <a:gridCol w="2872643"/>
              </a:tblGrid>
              <a:tr h="1891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mgqKvj</a:t>
                      </a:r>
                      <a:endParaRPr lang="en-US" sz="1200" baseline="0" dirty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effectLst/>
                          <a:latin typeface="SutonnyMJ" pitchFamily="2" charset="0"/>
                          <a:cs typeface="SutonnyMJ" pitchFamily="2" charset="0"/>
                        </a:rPr>
                        <a:t>¸</a:t>
                      </a:r>
                      <a:r>
                        <a:rPr lang="en-US" sz="1200" baseline="0" dirty="0" err="1" smtClean="0">
                          <a:effectLst/>
                          <a:latin typeface="SutonnyMJ" pitchFamily="2" charset="0"/>
                          <a:cs typeface="SutonnyMJ" pitchFamily="2" charset="0"/>
                        </a:rPr>
                        <a:t>vi“Z¡c~Y</a:t>
                      </a:r>
                      <a:r>
                        <a:rPr lang="en-US" sz="12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© </a:t>
                      </a:r>
                      <a:r>
                        <a:rPr lang="en-US" sz="12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NUbv</a:t>
                      </a:r>
                      <a:r>
                        <a:rPr lang="en-US" sz="12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/</a:t>
                      </a:r>
                      <a:r>
                        <a:rPr lang="en-US" sz="12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cÖKí</a:t>
                      </a:r>
                      <a:r>
                        <a:rPr lang="en-US" sz="12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/</a:t>
                      </a:r>
                      <a:r>
                        <a:rPr lang="en-US" sz="12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Kg©m~wP</a:t>
                      </a:r>
                      <a:endParaRPr lang="en-US" sz="1200" baseline="0" dirty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>
                          <a:effectLst/>
                          <a:latin typeface="SutonnyMJ" pitchFamily="2" charset="0"/>
                          <a:cs typeface="SutonnyMJ" pitchFamily="2" charset="0"/>
                        </a:rPr>
                        <a:t>djvdj</a:t>
                      </a:r>
                      <a:endParaRPr lang="en-US" sz="1200" baseline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6296" marR="66296" marT="0" marB="0"/>
                </a:tc>
              </a:tr>
              <a:tr h="3783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>
                          <a:effectLst/>
                          <a:latin typeface="SutonnyMJ" pitchFamily="2" charset="0"/>
                          <a:cs typeface="SutonnyMJ" pitchFamily="2" charset="0"/>
                        </a:rPr>
                        <a:t>1989-99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>
                          <a:effectLst/>
                          <a:latin typeface="SutonnyMJ" pitchFamily="2" charset="0"/>
                          <a:cs typeface="SutonnyMJ" pitchFamily="2" charset="0"/>
                        </a:rPr>
                        <a:t>1g ch©vq</a:t>
                      </a:r>
                      <a:endParaRPr lang="en-US" sz="1200" baseline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6296" marR="66296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>
                          <a:effectLst/>
                          <a:latin typeface="SutonnyMJ" pitchFamily="2" charset="0"/>
                          <a:cs typeface="SutonnyMJ" pitchFamily="2" charset="0"/>
                        </a:rPr>
                        <a:t>`wi`ª I ewÂZ cÖexY‡`i cybe©vmb, mvgvwRKxKiY I cÖexY Bm¨y‡Z  mvgvwRK m‡PZbZv e„w×</a:t>
                      </a:r>
                      <a:endParaRPr lang="en-US" sz="1200" baseline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6296" marR="6629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567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1989-1999</a:t>
                      </a:r>
                      <a:endParaRPr lang="en-US" sz="1200" baseline="0" dirty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>
                          <a:effectLst/>
                          <a:latin typeface="SutonnyMJ" pitchFamily="2" charset="0"/>
                          <a:cs typeface="SutonnyMJ" pitchFamily="2" charset="0"/>
                        </a:rPr>
                        <a:t>‡ní GBR B›Uvib¨vkbv‡ji cÖwZwbwai mv‡_ gZwewbgq</a:t>
                      </a:r>
                      <a:endParaRPr lang="en-US" sz="1200" baseline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>
                          <a:effectLst/>
                          <a:latin typeface="SutonnyMJ" pitchFamily="2" charset="0"/>
                          <a:cs typeface="SutonnyMJ" pitchFamily="2" charset="0"/>
                        </a:rPr>
                        <a:t>evsjv‡`‡k cÖexY Bm¨y‡Z KvR Kivi wel‡q cÖwZkÖæwZ AR©b Ges cieZ©xKv‡j †ní GBR B›Uvib¨vkbv‡j mvgvwRK ch©v‡q wewfbœ cÖKí ev¯Íevqb Kiv nq|</a:t>
                      </a:r>
                      <a:endParaRPr lang="en-US" sz="1200" baseline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6296" marR="66296" marT="0" marB="0"/>
                </a:tc>
              </a:tr>
              <a:tr h="3783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>
                          <a:effectLst/>
                          <a:latin typeface="SutonnyMJ" pitchFamily="2" charset="0"/>
                          <a:cs typeface="SutonnyMJ" pitchFamily="2" charset="0"/>
                        </a:rPr>
                        <a:t>1989</a:t>
                      </a:r>
                      <a:endParaRPr lang="en-US" sz="1200" baseline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>
                          <a:effectLst/>
                          <a:latin typeface="SutonnyMJ" pitchFamily="2" charset="0"/>
                          <a:cs typeface="SutonnyMJ" pitchFamily="2" charset="0"/>
                        </a:rPr>
                        <a:t>cÖexY‡`i Rb¨ mnRxKiY ÿz`ªFY Kvh©µg (biwms`x, K·evRvi I wc‡ivRcyi)</a:t>
                      </a:r>
                      <a:endParaRPr lang="en-US" sz="1200" baseline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6296" marR="66296" marT="0" marB="0"/>
                </a:tc>
                <a:tc rowSpan="4"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aseline="0">
                          <a:effectLst/>
                          <a:latin typeface="SutonnyMJ" pitchFamily="2" charset="0"/>
                          <a:cs typeface="SutonnyMJ" pitchFamily="2" charset="0"/>
                        </a:rPr>
                        <a:t>5,200 cÖexY‡K FY mnvqZv cÖ`vb</a:t>
                      </a:r>
                      <a:endParaRPr lang="en-US" sz="1000" baseline="0">
                        <a:effectLst/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aseline="0">
                          <a:effectLst/>
                          <a:latin typeface="SutonnyMJ" pitchFamily="2" charset="0"/>
                          <a:cs typeface="SutonnyMJ" pitchFamily="2" charset="0"/>
                        </a:rPr>
                        <a:t>5,125 cÖex‡Yi Avqe„w×i gva¨‡g cwievi I mgv‡R MÖnY‡hvM¨Zv e„w×  </a:t>
                      </a:r>
                      <a:endParaRPr lang="en-US" sz="1000" baseline="0">
                        <a:effectLst/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aseline="0">
                          <a:effectLst/>
                          <a:latin typeface="SutonnyMJ" pitchFamily="2" charset="0"/>
                          <a:cs typeface="SutonnyMJ" pitchFamily="2" charset="0"/>
                        </a:rPr>
                        <a:t>6,734 cÖex‡Yi ¯^v¯’¨‡mevq AwfMg¨Zv ˆZwi</a:t>
                      </a:r>
                      <a:endParaRPr lang="en-US" sz="1000" baseline="0">
                        <a:effectLst/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aseline="0">
                          <a:effectLst/>
                          <a:latin typeface="SutonnyMJ" pitchFamily="2" charset="0"/>
                          <a:cs typeface="SutonnyMJ" pitchFamily="2" charset="0"/>
                        </a:rPr>
                        <a:t>biwms`x, g‡nkLvjx, I wc‡ivRcyi †Rjvi ‡gvU 18 wU BDwbq‡bi gvbyl‡`i g‡a¨ cÖexY Bm¨y‡Z mvgvwRK m‡PZbZv e„w× </a:t>
                      </a:r>
                      <a:endParaRPr lang="en-US" sz="1000" baseline="0">
                        <a:solidFill>
                          <a:srgbClr val="000000"/>
                        </a:solidFill>
                        <a:effectLst/>
                        <a:latin typeface="SutonnyMJ" pitchFamily="2" charset="0"/>
                        <a:ea typeface="ヒラギノ角ゴ Pro W3"/>
                        <a:cs typeface="SutonnyMJ" pitchFamily="2" charset="0"/>
                      </a:endParaRPr>
                    </a:p>
                  </a:txBody>
                  <a:tcPr marL="66296" marR="66296" marT="0" marB="0"/>
                </a:tc>
              </a:tr>
              <a:tr h="3783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>
                          <a:effectLst/>
                          <a:latin typeface="SutonnyMJ" pitchFamily="2" charset="0"/>
                          <a:cs typeface="SutonnyMJ" pitchFamily="2" charset="0"/>
                        </a:rPr>
                        <a:t>1990-1999</a:t>
                      </a:r>
                      <a:endParaRPr lang="en-US" sz="1200" baseline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>
                          <a:effectLst/>
                          <a:latin typeface="SutonnyMJ" pitchFamily="2" charset="0"/>
                          <a:cs typeface="SutonnyMJ" pitchFamily="2" charset="0"/>
                        </a:rPr>
                        <a:t>KwgDwbwU †eBRW win¨vwewj‡Ukb di w` Iìvi wccj (biwms`x I g‡nkLvjx)</a:t>
                      </a:r>
                      <a:endParaRPr lang="en-US" sz="1200" baseline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6296" marR="66296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567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>
                          <a:effectLst/>
                          <a:latin typeface="SutonnyMJ" pitchFamily="2" charset="0"/>
                          <a:cs typeface="SutonnyMJ" pitchFamily="2" charset="0"/>
                        </a:rPr>
                        <a:t>1998</a:t>
                      </a:r>
                      <a:endParaRPr lang="en-US" sz="1200" baseline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Ô¯úbmi</a:t>
                      </a:r>
                      <a:r>
                        <a:rPr lang="en-US" sz="12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G </a:t>
                      </a:r>
                      <a:r>
                        <a:rPr lang="en-US" sz="12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MÖ¨vÛ</a:t>
                      </a:r>
                      <a:r>
                        <a:rPr lang="en-US" sz="12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2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c¨v‡i›UmÕ</a:t>
                      </a:r>
                      <a:r>
                        <a:rPr lang="en-US" sz="12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2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cÖKíÕ</a:t>
                      </a:r>
                      <a:r>
                        <a:rPr lang="en-US" sz="12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2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ev¯Íevqb</a:t>
                      </a:r>
                      <a:r>
                        <a:rPr lang="en-US" sz="12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(</a:t>
                      </a:r>
                      <a:r>
                        <a:rPr lang="en-US" sz="12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wc‡ivRcyi</a:t>
                      </a:r>
                      <a:r>
                        <a:rPr lang="en-US" sz="1200" baseline="0" dirty="0" smtClean="0">
                          <a:effectLst/>
                          <a:latin typeface="SutonnyMJ" pitchFamily="2" charset="0"/>
                          <a:cs typeface="SutonnyMJ" pitchFamily="2" charset="0"/>
                        </a:rPr>
                        <a:t>) (</a:t>
                      </a:r>
                      <a:r>
                        <a:rPr lang="en-US" sz="12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GB </a:t>
                      </a:r>
                      <a:r>
                        <a:rPr lang="en-US" sz="12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Znwej</a:t>
                      </a:r>
                      <a:r>
                        <a:rPr lang="en-US" sz="12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†_‡K </a:t>
                      </a:r>
                      <a:r>
                        <a:rPr lang="en-US" sz="12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cÖexY</a:t>
                      </a:r>
                      <a:r>
                        <a:rPr lang="en-US" sz="12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‡`</a:t>
                      </a:r>
                      <a:r>
                        <a:rPr lang="en-US" sz="12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i</a:t>
                      </a:r>
                      <a:r>
                        <a:rPr lang="en-US" sz="12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12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UKmB</a:t>
                      </a:r>
                      <a:r>
                        <a:rPr lang="en-US" sz="12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2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Avqe„w×g~jK</a:t>
                      </a:r>
                      <a:r>
                        <a:rPr lang="en-US" sz="12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2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cÖKí</a:t>
                      </a:r>
                      <a:r>
                        <a:rPr lang="en-US" sz="12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ˆ</a:t>
                      </a:r>
                      <a:r>
                        <a:rPr lang="en-US" sz="12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Zwii</a:t>
                      </a:r>
                      <a:r>
                        <a:rPr lang="en-US" sz="12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2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Rb</a:t>
                      </a:r>
                      <a:r>
                        <a:rPr lang="en-US" sz="12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¨ FY </a:t>
                      </a:r>
                      <a:r>
                        <a:rPr lang="en-US" sz="12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weZiY</a:t>
                      </a:r>
                      <a:r>
                        <a:rPr lang="en-US" sz="12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, </a:t>
                      </a:r>
                      <a:r>
                        <a:rPr lang="en-US" sz="12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bM</a:t>
                      </a:r>
                      <a:r>
                        <a:rPr lang="en-US" sz="12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` A_© </a:t>
                      </a:r>
                      <a:r>
                        <a:rPr lang="en-US" sz="12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cÖ`vb</a:t>
                      </a:r>
                      <a:r>
                        <a:rPr lang="en-US" sz="12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, </a:t>
                      </a:r>
                      <a:r>
                        <a:rPr lang="en-US" sz="12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QvMj</a:t>
                      </a:r>
                      <a:r>
                        <a:rPr lang="en-US" sz="12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2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weZiY</a:t>
                      </a:r>
                      <a:r>
                        <a:rPr lang="en-US" sz="12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, </a:t>
                      </a:r>
                      <a:r>
                        <a:rPr lang="en-US" sz="12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kxZe</a:t>
                      </a:r>
                      <a:r>
                        <a:rPr lang="en-US" sz="12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¯¿ </a:t>
                      </a:r>
                      <a:r>
                        <a:rPr lang="en-US" sz="12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weZiY</a:t>
                      </a:r>
                      <a:r>
                        <a:rPr lang="en-US" sz="12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I ¯^v¯’¨ </a:t>
                      </a:r>
                      <a:r>
                        <a:rPr lang="en-US" sz="12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mnvqZv</a:t>
                      </a:r>
                      <a:r>
                        <a:rPr lang="en-US" sz="12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2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cÖ`vb</a:t>
                      </a:r>
                      <a:r>
                        <a:rPr lang="en-US" sz="12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) </a:t>
                      </a:r>
                      <a:endParaRPr lang="en-US" sz="1200" baseline="0" dirty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6296" marR="66296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83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>
                          <a:effectLst/>
                          <a:latin typeface="SutonnyMJ" pitchFamily="2" charset="0"/>
                          <a:cs typeface="SutonnyMJ" pitchFamily="2" charset="0"/>
                        </a:rPr>
                        <a:t>1998</a:t>
                      </a:r>
                      <a:endParaRPr lang="en-US" sz="1200" baseline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>
                          <a:effectLst/>
                          <a:latin typeface="SutonnyMJ" pitchFamily="2" charset="0"/>
                          <a:cs typeface="SutonnyMJ" pitchFamily="2" charset="0"/>
                        </a:rPr>
                        <a:t>Pjgvb wewfbœ cÖK‡í cÖexY Rb‡Mvôx‡K AšÍf©~w³ (mKj wiK Kg© GjvKv)</a:t>
                      </a:r>
                      <a:endParaRPr lang="en-US" sz="1200" baseline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6296" marR="66296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83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>
                          <a:effectLst/>
                          <a:latin typeface="SutonnyMJ" pitchFamily="2" charset="0"/>
                          <a:cs typeface="SutonnyMJ" pitchFamily="2" charset="0"/>
                        </a:rPr>
                        <a:t>1997</a:t>
                      </a:r>
                      <a:endParaRPr lang="en-US" sz="1200" baseline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effectLst/>
                          <a:latin typeface="Cambria" panose="02040503050406030204" pitchFamily="18" charset="0"/>
                          <a:cs typeface="SutonnyMJ" pitchFamily="2" charset="0"/>
                        </a:rPr>
                        <a:t>ECHO</a:t>
                      </a:r>
                      <a:r>
                        <a:rPr lang="en-US" sz="12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-</a:t>
                      </a:r>
                      <a:r>
                        <a:rPr lang="en-US" sz="12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Gi</a:t>
                      </a:r>
                      <a:r>
                        <a:rPr lang="en-US" sz="12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2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mnvqZvq</a:t>
                      </a:r>
                      <a:r>
                        <a:rPr lang="en-US" sz="12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Ô`~‡</a:t>
                      </a:r>
                      <a:r>
                        <a:rPr lang="en-US" sz="12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hv</a:t>
                      </a:r>
                      <a:r>
                        <a:rPr lang="en-US" sz="12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©‡M </a:t>
                      </a:r>
                      <a:r>
                        <a:rPr lang="en-US" sz="12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cÖexYÕ</a:t>
                      </a:r>
                      <a:r>
                        <a:rPr lang="en-US" sz="12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2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kxl©K</a:t>
                      </a:r>
                      <a:r>
                        <a:rPr lang="en-US" sz="12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2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M‡elYv</a:t>
                      </a:r>
                      <a:r>
                        <a:rPr lang="en-US" sz="12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2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cwiPvjbvq</a:t>
                      </a:r>
                      <a:r>
                        <a:rPr lang="en-US" sz="12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12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ní</a:t>
                      </a:r>
                      <a:r>
                        <a:rPr lang="en-US" sz="12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GBR </a:t>
                      </a:r>
                      <a:r>
                        <a:rPr lang="en-US" sz="12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B›Uvib¨vkbvj</a:t>
                      </a:r>
                      <a:r>
                        <a:rPr lang="en-US" sz="12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I </a:t>
                      </a:r>
                      <a:r>
                        <a:rPr lang="en-US" sz="12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wiK</a:t>
                      </a:r>
                      <a:r>
                        <a:rPr lang="en-US" sz="12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2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AskMÖnY</a:t>
                      </a:r>
                      <a:endParaRPr lang="en-US" sz="1200" baseline="0" dirty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6296" marR="66296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>
                          <a:effectLst/>
                          <a:latin typeface="SutonnyMJ" pitchFamily="2" charset="0"/>
                          <a:cs typeface="SutonnyMJ" pitchFamily="2" charset="0"/>
                        </a:rPr>
                        <a:t>evsjv‡`‡ki cÖexY‡`i Avw_©K I mvgvwRK  Ae¯’vi cÖvgvY¨ `wjj wn‡m‡e 2 wU ¸iæZ¡c~Y© WKz‡g›Um Dbœqb </a:t>
                      </a:r>
                      <a:endParaRPr lang="en-US" sz="1200" baseline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6296" marR="66296" marT="0" marB="0"/>
                </a:tc>
              </a:tr>
              <a:tr h="7567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>
                          <a:effectLst/>
                          <a:latin typeface="SutonnyMJ" pitchFamily="2" charset="0"/>
                          <a:cs typeface="SutonnyMJ" pitchFamily="2" charset="0"/>
                        </a:rPr>
                        <a:t>1999</a:t>
                      </a:r>
                      <a:endParaRPr lang="en-US" sz="1200" baseline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6296" marR="662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effectLst/>
                          <a:latin typeface="Cambria" panose="02040503050406030204" pitchFamily="18" charset="0"/>
                          <a:cs typeface="SutonnyMJ" pitchFamily="2" charset="0"/>
                        </a:rPr>
                        <a:t>Uncertainty Rules Our </a:t>
                      </a:r>
                      <a:r>
                        <a:rPr lang="en-US" sz="1200" baseline="0" dirty="0" smtClean="0">
                          <a:effectLst/>
                          <a:latin typeface="Cambria" panose="02040503050406030204" pitchFamily="18" charset="0"/>
                          <a:cs typeface="SutonnyMJ" pitchFamily="2" charset="0"/>
                        </a:rPr>
                        <a:t>Lives </a:t>
                      </a:r>
                      <a:r>
                        <a:rPr lang="en-US" sz="1200" baseline="0" dirty="0" err="1" smtClean="0">
                          <a:effectLst/>
                          <a:latin typeface="SutonnyMJ" pitchFamily="2" charset="0"/>
                          <a:cs typeface="SutonnyMJ" pitchFamily="2" charset="0"/>
                        </a:rPr>
                        <a:t>kxl©K</a:t>
                      </a:r>
                      <a:r>
                        <a:rPr lang="en-US" sz="1200" baseline="0" dirty="0" smtClean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2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wimvP</a:t>
                      </a:r>
                      <a:r>
                        <a:rPr lang="en-US" sz="12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© </a:t>
                      </a:r>
                      <a:r>
                        <a:rPr lang="en-US" sz="12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cwiPvjbv</a:t>
                      </a:r>
                      <a:r>
                        <a:rPr lang="en-US" sz="12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2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Kiv</a:t>
                      </a:r>
                      <a:r>
                        <a:rPr lang="en-US" sz="12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2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nq</a:t>
                      </a:r>
                      <a:r>
                        <a:rPr lang="en-US" sz="12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G‡Z </a:t>
                      </a:r>
                      <a:r>
                        <a:rPr lang="en-US" sz="12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wiK</a:t>
                      </a:r>
                      <a:r>
                        <a:rPr lang="en-US" sz="12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I †</a:t>
                      </a:r>
                      <a:r>
                        <a:rPr lang="en-US" sz="12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ní</a:t>
                      </a:r>
                      <a:r>
                        <a:rPr lang="en-US" sz="12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GBR </a:t>
                      </a:r>
                      <a:r>
                        <a:rPr lang="en-US" sz="12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B›Uvib¨vkbv‡ji</a:t>
                      </a:r>
                      <a:r>
                        <a:rPr lang="en-US" sz="12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2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cvkvcvwk</a:t>
                      </a:r>
                      <a:r>
                        <a:rPr lang="en-US" sz="12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12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emiKvix</a:t>
                      </a:r>
                      <a:r>
                        <a:rPr lang="en-US" sz="12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2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ms</a:t>
                      </a:r>
                      <a:r>
                        <a:rPr lang="en-US" sz="12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¯’v eª¨</a:t>
                      </a:r>
                      <a:r>
                        <a:rPr lang="en-US" sz="12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vK</a:t>
                      </a:r>
                      <a:r>
                        <a:rPr lang="en-US" sz="12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, </a:t>
                      </a:r>
                      <a:r>
                        <a:rPr lang="en-US" sz="12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cÖexY</a:t>
                      </a:r>
                      <a:r>
                        <a:rPr lang="en-US" sz="12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2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wn‰Zlx</a:t>
                      </a:r>
                      <a:r>
                        <a:rPr lang="en-US" sz="12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2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msN</a:t>
                      </a:r>
                      <a:r>
                        <a:rPr lang="en-US" sz="12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, †</a:t>
                      </a:r>
                      <a:r>
                        <a:rPr lang="en-US" sz="12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Uªwbs</a:t>
                      </a:r>
                      <a:r>
                        <a:rPr lang="en-US" sz="12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2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Uv</a:t>
                      </a:r>
                      <a:r>
                        <a:rPr lang="en-US" sz="12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¯‹ </a:t>
                      </a:r>
                      <a:r>
                        <a:rPr lang="en-US" sz="12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MÖæc</a:t>
                      </a:r>
                      <a:r>
                        <a:rPr lang="en-US" sz="12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(</a:t>
                      </a:r>
                      <a:r>
                        <a:rPr lang="en-US" sz="12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wUwUwR</a:t>
                      </a:r>
                      <a:r>
                        <a:rPr lang="en-US" sz="12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) </a:t>
                      </a:r>
                      <a:r>
                        <a:rPr lang="en-US" sz="12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Ges</a:t>
                      </a:r>
                      <a:r>
                        <a:rPr lang="en-US" sz="12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2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DB‡gÝ</a:t>
                      </a:r>
                      <a:r>
                        <a:rPr lang="en-US" sz="12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12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nj</a:t>
                      </a:r>
                      <a:r>
                        <a:rPr lang="en-US" sz="12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_ †</a:t>
                      </a:r>
                      <a:r>
                        <a:rPr lang="en-US" sz="12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Kvqvwjkb</a:t>
                      </a:r>
                      <a:r>
                        <a:rPr lang="en-US" sz="12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Ask †</a:t>
                      </a:r>
                      <a:r>
                        <a:rPr lang="en-US" sz="12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bq</a:t>
                      </a:r>
                      <a:endParaRPr lang="en-US" sz="1200" baseline="0" dirty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6296" marR="66296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3158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60" y="365126"/>
            <a:ext cx="7111553" cy="1218976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ms‡hvRbxt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wiK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-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cÖexY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Kvh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©µ‡g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AwfÁZv-2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42601147"/>
              </p:ext>
            </p:extLst>
          </p:nvPr>
        </p:nvGraphicFramePr>
        <p:xfrm>
          <a:off x="0" y="1426115"/>
          <a:ext cx="9143999" cy="551965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866012"/>
                <a:gridCol w="3200724"/>
                <a:gridCol w="1060005"/>
                <a:gridCol w="4017258"/>
              </a:tblGrid>
              <a:tr h="2043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mgqKvj</a:t>
                      </a:r>
                      <a:endParaRPr lang="en-US" sz="1100" baseline="0" dirty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25974" marR="25974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smtClean="0">
                          <a:effectLst/>
                          <a:latin typeface="SutonnyMJ" pitchFamily="2" charset="0"/>
                          <a:cs typeface="SutonnyMJ" pitchFamily="2" charset="0"/>
                        </a:rPr>
                        <a:t>¸</a:t>
                      </a:r>
                      <a:r>
                        <a:rPr lang="en-US" sz="1100" baseline="0" dirty="0" err="1" smtClean="0">
                          <a:effectLst/>
                          <a:latin typeface="SutonnyMJ" pitchFamily="2" charset="0"/>
                          <a:cs typeface="SutonnyMJ" pitchFamily="2" charset="0"/>
                        </a:rPr>
                        <a:t>i“Z¡c~Y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©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NUbv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/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cÖKí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/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Kg©m~wP</a:t>
                      </a:r>
                      <a:endParaRPr lang="en-US" sz="1100" baseline="0" dirty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25974" marR="2597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>
                          <a:effectLst/>
                          <a:latin typeface="SutonnyMJ" pitchFamily="2" charset="0"/>
                          <a:cs typeface="SutonnyMJ" pitchFamily="2" charset="0"/>
                        </a:rPr>
                        <a:t>djvdj</a:t>
                      </a:r>
                      <a:endParaRPr lang="en-US" sz="1100" baseline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25974" marR="25974" marT="0" marB="0"/>
                </a:tc>
              </a:tr>
              <a:tr h="4087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>
                          <a:effectLst/>
                          <a:latin typeface="SutonnyMJ" pitchFamily="2" charset="0"/>
                          <a:cs typeface="SutonnyMJ" pitchFamily="2" charset="0"/>
                        </a:rPr>
                        <a:t>2000-09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>
                          <a:effectLst/>
                          <a:latin typeface="SutonnyMJ" pitchFamily="2" charset="0"/>
                          <a:cs typeface="SutonnyMJ" pitchFamily="2" charset="0"/>
                        </a:rPr>
                        <a:t>2q ch©vq</a:t>
                      </a:r>
                      <a:endParaRPr lang="en-US" sz="1100" baseline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25974" marR="25974" marT="0" marB="0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cÖexYevÜe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bxwZgvjv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ˆ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Zwi‡Z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¯’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vbxq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I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RvZxq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ch©v‡q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G¨vW‡fv‡Kmx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 I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cÖexY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wel‡q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RvZxq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ch©v‡q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wewfbœ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bUIqvwK©s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ˆ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Zwi</a:t>
                      </a:r>
                      <a:endParaRPr lang="en-US" sz="1100" baseline="0" dirty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25974" marR="2597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43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>
                          <a:effectLst/>
                          <a:latin typeface="SutonnyMJ" pitchFamily="2" charset="0"/>
                          <a:cs typeface="SutonnyMJ" pitchFamily="2" charset="0"/>
                        </a:rPr>
                        <a:t>2000</a:t>
                      </a:r>
                      <a:endParaRPr lang="en-US" sz="1100" baseline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25974" marR="259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>
                          <a:effectLst/>
                          <a:latin typeface="SutonnyMJ" pitchFamily="2" charset="0"/>
                          <a:cs typeface="SutonnyMJ" pitchFamily="2" charset="0"/>
                        </a:rPr>
                        <a:t>cÖexY G¨vW‡fv‡Kmx Kvh©µg</a:t>
                      </a:r>
                      <a:endParaRPr lang="en-US" sz="1100" baseline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25974" marR="25974" marT="0" marB="0"/>
                </a:tc>
                <a:tc rowSpan="4" gridSpan="2"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bxwZ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wba©viYx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ch©v‡q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cÖexY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wel‡q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ms‡e`bkxjZv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ˆ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Zwi</a:t>
                      </a:r>
                      <a:endParaRPr lang="en-US" sz="1100" baseline="0" dirty="0">
                        <a:effectLst/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eZ©gvb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miKvi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Gi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ÔmšÍvb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KZ…©K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wcZv-gvZvi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fiY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- †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cvlY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AvBb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, 2013Õ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cvk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RvZxq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cÖexY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bxwZgvjv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Ges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ev¯Íevqb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Kg©-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cwiKíbv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ˆ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Zwi‡Z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‡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Kvi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KwgwU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MVb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, 2013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eZ©gvb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miKvi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KZ©„K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RvZxq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cÖexY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bxwZgvjvi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Aby‡gv`b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jvf</a:t>
                      </a:r>
                      <a:endParaRPr lang="en-US" sz="1100" baseline="0" dirty="0">
                        <a:effectLst/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eZ©gvb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gnvgvb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¨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ivóªcwZ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Rbve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‡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gv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.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Avãyj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nvwg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` KZ©„K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cÖexY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‡`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i‡K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wmwbqi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wmwU‡Rb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wn‡m‡e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NvlYv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, 2014</a:t>
                      </a:r>
                      <a:endParaRPr lang="en-US" sz="1100" baseline="0" dirty="0">
                        <a:solidFill>
                          <a:srgbClr val="000000"/>
                        </a:solidFill>
                        <a:effectLst/>
                        <a:latin typeface="SutonnyMJ" pitchFamily="2" charset="0"/>
                        <a:ea typeface="ヒラギノ角ゴ Pro W3"/>
                        <a:cs typeface="SutonnyMJ" pitchFamily="2" charset="0"/>
                      </a:endParaRPr>
                    </a:p>
                  </a:txBody>
                  <a:tcPr marL="25974" marR="25974" marT="0" marB="0"/>
                </a:tc>
                <a:tc rowSpan="4" hMerge="1"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100" baseline="0" dirty="0">
                        <a:solidFill>
                          <a:srgbClr val="000000"/>
                        </a:solidFill>
                        <a:effectLst/>
                        <a:latin typeface="SutonnyMJ" pitchFamily="2" charset="0"/>
                        <a:ea typeface="ヒラギノ角ゴ Pro W3"/>
                        <a:cs typeface="SutonnyMJ" pitchFamily="2" charset="0"/>
                      </a:endParaRPr>
                    </a:p>
                  </a:txBody>
                  <a:tcPr marL="25974" marR="25974" marT="0" marB="0"/>
                </a:tc>
              </a:tr>
              <a:tr h="2043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>
                          <a:effectLst/>
                          <a:latin typeface="SutonnyMJ" pitchFamily="2" charset="0"/>
                          <a:cs typeface="SutonnyMJ" pitchFamily="2" charset="0"/>
                        </a:rPr>
                        <a:t>2001</a:t>
                      </a:r>
                      <a:endParaRPr lang="en-US" sz="1100" baseline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25974" marR="259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wiK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-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Gi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bZ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…‡Z¡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ÔGBwRs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wi‡mvm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© †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m›Uvi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,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evsjv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‡`k </a:t>
                      </a:r>
                      <a:r>
                        <a:rPr lang="en-US" sz="1100" baseline="0" dirty="0">
                          <a:effectLst/>
                          <a:latin typeface="Cambria" panose="02040503050406030204" pitchFamily="18" charset="0"/>
                          <a:cs typeface="SutonnyMJ" pitchFamily="2" charset="0"/>
                        </a:rPr>
                        <a:t>ARC-</a:t>
                      </a:r>
                      <a:r>
                        <a:rPr lang="en-US" sz="1100" baseline="0" dirty="0" err="1">
                          <a:effectLst/>
                          <a:latin typeface="Cambria" panose="02040503050406030204" pitchFamily="18" charset="0"/>
                          <a:cs typeface="SutonnyMJ" pitchFamily="2" charset="0"/>
                        </a:rPr>
                        <a:t>B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ÕGi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MVb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endParaRPr lang="en-US" sz="1100" baseline="0" dirty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25974" marR="25974" marT="0" marB="0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43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>
                          <a:effectLst/>
                          <a:latin typeface="SutonnyMJ" pitchFamily="2" charset="0"/>
                          <a:cs typeface="SutonnyMJ" pitchFamily="2" charset="0"/>
                        </a:rPr>
                        <a:t>2004</a:t>
                      </a:r>
                      <a:endParaRPr lang="en-US" sz="1100" baseline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25974" marR="259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cÖexY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AwaKvi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dvivg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(</a:t>
                      </a:r>
                      <a:r>
                        <a:rPr lang="en-US" sz="1100" baseline="0" dirty="0">
                          <a:effectLst/>
                          <a:latin typeface="Cambria" panose="02040503050406030204" pitchFamily="18" charset="0"/>
                          <a:cs typeface="SutonnyMJ" pitchFamily="2" charset="0"/>
                        </a:rPr>
                        <a:t>FRE-B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)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MVb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Ges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wiK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cwiPvjK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KZ©…K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gnvmwPe-Gi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`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vwqZ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¡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cvjb</a:t>
                      </a:r>
                      <a:endParaRPr lang="en-US" sz="1100" baseline="0" dirty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25974" marR="25974" marT="0" marB="0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84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>
                          <a:effectLst/>
                          <a:latin typeface="SutonnyMJ" pitchFamily="2" charset="0"/>
                          <a:cs typeface="SutonnyMJ" pitchFamily="2" charset="0"/>
                        </a:rPr>
                        <a:t>2002</a:t>
                      </a:r>
                      <a:endParaRPr lang="en-US" sz="1100" baseline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25974" marR="259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evsjv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‡`k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miKv‡ii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ZrKvjxb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gnvgvb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¨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ivóªcwZ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e`iæ‡ÏvRv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PŠayixg‡nv`q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KZ</a:t>
                      </a:r>
                      <a:r>
                        <a:rPr lang="en-US" sz="1100" baseline="0" dirty="0" smtClean="0">
                          <a:effectLst/>
                          <a:latin typeface="SutonnyMJ" pitchFamily="2" charset="0"/>
                          <a:cs typeface="SutonnyMJ" pitchFamily="2" charset="0"/>
                        </a:rPr>
                        <a:t>©„K </a:t>
                      </a:r>
                      <a:r>
                        <a:rPr lang="en-US" sz="1100" baseline="0" dirty="0" smtClean="0">
                          <a:effectLst/>
                          <a:latin typeface="Cambria" panose="02040503050406030204" pitchFamily="18" charset="0"/>
                          <a:cs typeface="SutonnyMJ" pitchFamily="2" charset="0"/>
                        </a:rPr>
                        <a:t>“Ageing </a:t>
                      </a:r>
                      <a:r>
                        <a:rPr lang="en-US" sz="1100" baseline="0" dirty="0">
                          <a:effectLst/>
                          <a:latin typeface="Cambria" panose="02040503050406030204" pitchFamily="18" charset="0"/>
                          <a:cs typeface="SutonnyMJ" pitchFamily="2" charset="0"/>
                        </a:rPr>
                        <a:t>and the Problems Aged Persons in Bangladesh: An </a:t>
                      </a:r>
                      <a:r>
                        <a:rPr lang="en-US" sz="1100" baseline="0" dirty="0" smtClean="0">
                          <a:effectLst/>
                          <a:latin typeface="Cambria" panose="02040503050406030204" pitchFamily="18" charset="0"/>
                          <a:cs typeface="SutonnyMJ" pitchFamily="2" charset="0"/>
                        </a:rPr>
                        <a:t>Overview“ </a:t>
                      </a:r>
                      <a:r>
                        <a:rPr lang="en-US" sz="1100" baseline="0" dirty="0" err="1" smtClean="0">
                          <a:effectLst/>
                          <a:latin typeface="SutonnyMJ" pitchFamily="2" charset="0"/>
                          <a:cs typeface="SutonnyMJ" pitchFamily="2" charset="0"/>
                        </a:rPr>
                        <a:t>bvgK</a:t>
                      </a:r>
                      <a:r>
                        <a:rPr lang="en-US" sz="1100" baseline="0" dirty="0" smtClean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cÖeÜ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Dc¯’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vcb</a:t>
                      </a:r>
                      <a:endParaRPr lang="en-US" sz="1100" baseline="0" dirty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25974" marR="25974" marT="0" marB="0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46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>
                          <a:effectLst/>
                          <a:latin typeface="SutonnyMJ" pitchFamily="2" charset="0"/>
                          <a:cs typeface="SutonnyMJ" pitchFamily="2" charset="0"/>
                        </a:rPr>
                        <a:t>2003</a:t>
                      </a:r>
                      <a:endParaRPr lang="en-US" sz="1100" baseline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25974" marR="259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>
                          <a:effectLst/>
                          <a:latin typeface="Cambria" panose="02040503050406030204" pitchFamily="18" charset="0"/>
                          <a:cs typeface="SutonnyMJ" pitchFamily="2" charset="0"/>
                        </a:rPr>
                        <a:t>Older Citizen Monitoring Project (OCMP</a:t>
                      </a:r>
                      <a:r>
                        <a:rPr lang="en-US" sz="1100" baseline="0" dirty="0" smtClean="0">
                          <a:effectLst/>
                          <a:latin typeface="Cambria" panose="02040503050406030204" pitchFamily="18" charset="0"/>
                          <a:cs typeface="SutonnyMJ" pitchFamily="2" charset="0"/>
                        </a:rPr>
                        <a:t>) </a:t>
                      </a:r>
                      <a:r>
                        <a:rPr lang="en-US" sz="1100" baseline="0" dirty="0" err="1" smtClean="0">
                          <a:effectLst/>
                          <a:latin typeface="SutonnyMJ" pitchFamily="2" charset="0"/>
                          <a:cs typeface="SutonnyMJ" pitchFamily="2" charset="0"/>
                        </a:rPr>
                        <a:t>bvgK</a:t>
                      </a:r>
                      <a:r>
                        <a:rPr lang="en-US" sz="1100" baseline="0" dirty="0" smtClean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GKwU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cÖKí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MÖnY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(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MvRxcyi-cyevBj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,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wc‡ivRcyi</a:t>
                      </a:r>
                      <a:r>
                        <a:rPr lang="en-US" sz="1100" baseline="0" dirty="0" smtClean="0">
                          <a:effectLst/>
                          <a:latin typeface="SutonnyMJ" pitchFamily="2" charset="0"/>
                          <a:cs typeface="SutonnyMJ" pitchFamily="2" charset="0"/>
                        </a:rPr>
                        <a:t>)</a:t>
                      </a:r>
                      <a:endParaRPr lang="en-US" sz="1100" baseline="0" dirty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25974" marR="25974" marT="0" marB="0"/>
                </a:tc>
                <a:tc rowSpan="3" gridSpan="2"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wc‡ivRcyi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Rjvi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kÖxivgKvwV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I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MvRxcyi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Rjvi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cyevBj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BDwbq‡bi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cÖexY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‡`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i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fvZv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cvIqvi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wel‡q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¯^”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QZv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G‡m‡Q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, ¯^v¯’¨MZ Z_¨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msMÖn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Ges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cvi¯úwiK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mnvqZv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Ges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mn‡hvwMZv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e„w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× †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c‡q‡Q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, 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KwgwUi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mdj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D‡`¨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vM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†`‡L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cvk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¦©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eZx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© 16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wU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BDwbq‡b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cÖexY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‡`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i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Dbœqbg~jK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Kvh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©µg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ev¯Íevqb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Kivi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Rb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¨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wbR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¯^ D‡`¨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v‡M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KwgwU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MVb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K‡i‡Q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|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•"/>
                        <a:tabLst>
                          <a:tab pos="102870" algn="l"/>
                        </a:tabLst>
                      </a:pP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54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wU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BDwbq‡b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AvÂwjK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cÖexY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KwgwU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MwVZ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n‡q‡Q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•"/>
                      </a:pP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RvZxq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ch©v‡q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cÖexY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dWv‡ikb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MwVZ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n‡q‡Q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Times New Roman" panose="02020603050405020304" pitchFamily="18" charset="0"/>
                        <a:buChar char="•"/>
                      </a:pP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¯’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vbxq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Ges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RvZxq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ch©v‡q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cÖexY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welqwfwËK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Av‡jvPbvq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cÖexY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‡`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i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AskMÖnY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Ges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g~j¨evb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gZvgZ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cÖ`v‡bi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my‡hvM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N‡U‡Q †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hgb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: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cÖvKev‡RU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Av‡jvPbvq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AskMÖnY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,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GQvovI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RvZxq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MYgva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¨‡g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cÖexY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‡`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i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AskMÖn‡Yi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my‡hvM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N‡U‡Q </a:t>
                      </a:r>
                      <a:endParaRPr lang="en-US" sz="1100" baseline="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25974" marR="25974" marT="0" marB="0"/>
                </a:tc>
                <a:tc rowSpan="3" hMerge="1"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100" baseline="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25974" marR="25974" marT="0" marB="0"/>
                </a:tc>
              </a:tr>
              <a:tr h="3946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smtClean="0">
                          <a:effectLst/>
                          <a:latin typeface="SutonnyMJ" pitchFamily="2" charset="0"/>
                          <a:cs typeface="SutonnyMJ" pitchFamily="2" charset="0"/>
                        </a:rPr>
                        <a:t>2006-09</a:t>
                      </a:r>
                      <a:endParaRPr lang="en-US" sz="1100" baseline="0" dirty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25974" marR="259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cÖexY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AwaKvi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cÖwZôv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cÖKí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(</a:t>
                      </a:r>
                      <a:r>
                        <a:rPr lang="en-US" sz="1100" baseline="0" dirty="0">
                          <a:effectLst/>
                          <a:latin typeface="Cambria" panose="02040503050406030204" pitchFamily="18" charset="0"/>
                          <a:cs typeface="SutonnyMJ" pitchFamily="2" charset="0"/>
                        </a:rPr>
                        <a:t>RROP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)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ev¯Íevqb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6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wU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Rjvi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18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wU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BDwbqb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(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XvKv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,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MvRxcyi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,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biwms`x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,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gywÝMÄ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,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wc‡ivRcyi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I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K·evRvi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)</a:t>
                      </a:r>
                      <a:endParaRPr lang="en-US" sz="1100" baseline="0" dirty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25974" marR="25974" marT="0" marB="0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78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2009 </a:t>
                      </a:r>
                      <a:r>
                        <a:rPr lang="en-US" sz="1100" baseline="0" dirty="0" smtClean="0">
                          <a:effectLst/>
                          <a:latin typeface="SutonnyMJ" pitchFamily="2" charset="0"/>
                          <a:cs typeface="SutonnyMJ" pitchFamily="2" charset="0"/>
                        </a:rPr>
                        <a:t>-13</a:t>
                      </a:r>
                      <a:endParaRPr lang="en-US" sz="1100" baseline="0" dirty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25974" marR="25974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MÖvgxY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Dbœq‡b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cÖexY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‡`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i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AskMÖnY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e„w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×  (</a:t>
                      </a:r>
                      <a:r>
                        <a:rPr lang="en-US" sz="1100" baseline="0" dirty="0">
                          <a:effectLst/>
                          <a:latin typeface="Cambria" panose="02040503050406030204" pitchFamily="18" charset="0"/>
                          <a:cs typeface="SutonnyMJ" pitchFamily="2" charset="0"/>
                        </a:rPr>
                        <a:t>Promoting Older Peoples Participation in Development of Rural </a:t>
                      </a:r>
                      <a:r>
                        <a:rPr lang="en-US" sz="1100" baseline="0" dirty="0" smtClean="0">
                          <a:effectLst/>
                          <a:latin typeface="Cambria" panose="02040503050406030204" pitchFamily="18" charset="0"/>
                          <a:cs typeface="SutonnyMJ" pitchFamily="2" charset="0"/>
                        </a:rPr>
                        <a:t>Bangladesh-POPP</a:t>
                      </a:r>
                      <a:r>
                        <a:rPr lang="en-US" sz="1100" baseline="0" dirty="0" smtClean="0">
                          <a:effectLst/>
                          <a:latin typeface="SutonnyMJ" pitchFamily="2" charset="0"/>
                          <a:cs typeface="SutonnyMJ" pitchFamily="2" charset="0"/>
                        </a:rPr>
                        <a:t>) Kg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©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GjvKv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: †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gvU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21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wU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  <a:latin typeface="SutonnyMJ" pitchFamily="2" charset="0"/>
                          <a:cs typeface="SutonnyMJ" pitchFamily="2" charset="0"/>
                        </a:rPr>
                        <a:t>BDwbqb</a:t>
                      </a:r>
                      <a:r>
                        <a:rPr lang="en-US" sz="1100" baseline="0" dirty="0" smtClean="0">
                          <a:effectLst/>
                          <a:latin typeface="SutonnyMJ" pitchFamily="2" charset="0"/>
                          <a:cs typeface="SutonnyMJ" pitchFamily="2" charset="0"/>
                        </a:rPr>
                        <a:t>, </a:t>
                      </a:r>
                      <a:r>
                        <a:rPr lang="en-US" sz="1100" baseline="0" dirty="0" err="1" smtClean="0">
                          <a:effectLst/>
                          <a:latin typeface="SutonnyMJ" pitchFamily="2" charset="0"/>
                          <a:cs typeface="SutonnyMJ" pitchFamily="2" charset="0"/>
                        </a:rPr>
                        <a:t>g‡nkLvjx</a:t>
                      </a:r>
                      <a:r>
                        <a:rPr lang="en-US" sz="1100" baseline="0" dirty="0" smtClean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(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K·evRvi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) 9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wU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  <a:latin typeface="SutonnyMJ" pitchFamily="2" charset="0"/>
                          <a:cs typeface="SutonnyMJ" pitchFamily="2" charset="0"/>
                        </a:rPr>
                        <a:t>BDwbqb</a:t>
                      </a:r>
                      <a:r>
                        <a:rPr lang="en-US" sz="1100" baseline="0" dirty="0" smtClean="0">
                          <a:effectLst/>
                          <a:latin typeface="SutonnyMJ" pitchFamily="2" charset="0"/>
                          <a:cs typeface="SutonnyMJ" pitchFamily="2" charset="0"/>
                        </a:rPr>
                        <a:t>, M½vPov 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(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iscyi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) 10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wU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  <a:latin typeface="SutonnyMJ" pitchFamily="2" charset="0"/>
                          <a:cs typeface="SutonnyMJ" pitchFamily="2" charset="0"/>
                        </a:rPr>
                        <a:t>BDwbqb</a:t>
                      </a:r>
                      <a:r>
                        <a:rPr lang="en-US" sz="1100" baseline="0" dirty="0" smtClean="0">
                          <a:effectLst/>
                          <a:latin typeface="SutonnyMJ" pitchFamily="2" charset="0"/>
                          <a:cs typeface="SutonnyMJ" pitchFamily="2" charset="0"/>
                        </a:rPr>
                        <a:t>, </a:t>
                      </a:r>
                      <a:r>
                        <a:rPr lang="en-US" sz="1100" baseline="0" dirty="0" err="1" smtClean="0">
                          <a:effectLst/>
                          <a:latin typeface="SutonnyMJ" pitchFamily="2" charset="0"/>
                          <a:cs typeface="SutonnyMJ" pitchFamily="2" charset="0"/>
                        </a:rPr>
                        <a:t>MvRxcyi</a:t>
                      </a:r>
                      <a:r>
                        <a:rPr lang="en-US" sz="1100" baseline="0" dirty="0" smtClean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2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wU</a:t>
                      </a:r>
                      <a:r>
                        <a:rPr lang="en-US" sz="11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BDwbqb</a:t>
                      </a:r>
                      <a:endParaRPr lang="en-US" sz="1100" baseline="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25974" marR="25974" marT="0" marB="0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936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err="1">
                          <a:effectLst/>
                          <a:latin typeface="SutonnyMJ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evsjv</a:t>
                      </a:r>
                      <a:r>
                        <a:rPr lang="en-US" sz="1100" b="0" dirty="0">
                          <a:effectLst/>
                          <a:latin typeface="SutonnyMJ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‡`‡k </a:t>
                      </a:r>
                      <a:r>
                        <a:rPr lang="en-US" sz="1100" b="0" dirty="0" err="1">
                          <a:effectLst/>
                          <a:latin typeface="SutonnyMJ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cÖexY</a:t>
                      </a:r>
                      <a:r>
                        <a:rPr lang="en-US" sz="1100" b="0" dirty="0">
                          <a:effectLst/>
                          <a:latin typeface="SutonnyMJ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dirty="0" err="1">
                          <a:effectLst/>
                          <a:latin typeface="SutonnyMJ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bvix</a:t>
                      </a:r>
                      <a:r>
                        <a:rPr lang="en-US" sz="1100" b="0" dirty="0">
                          <a:effectLst/>
                          <a:latin typeface="SutonnyMJ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‡`</a:t>
                      </a:r>
                      <a:r>
                        <a:rPr lang="en-US" sz="1100" b="0" dirty="0" err="1">
                          <a:effectLst/>
                          <a:latin typeface="SutonnyMJ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100" b="0" dirty="0">
                          <a:effectLst/>
                          <a:latin typeface="SutonnyMJ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dirty="0" err="1" smtClean="0">
                          <a:effectLst/>
                          <a:latin typeface="SutonnyMJ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Rb</a:t>
                      </a:r>
                      <a:r>
                        <a:rPr lang="en-US" sz="1100" b="0" dirty="0" smtClean="0">
                          <a:effectLst/>
                          <a:latin typeface="SutonnyMJ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¨ </a:t>
                      </a:r>
                      <a:r>
                        <a:rPr lang="en-US" sz="1100" b="0" dirty="0" err="1">
                          <a:effectLst/>
                          <a:latin typeface="SutonnyMJ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mgwš^Z</a:t>
                      </a:r>
                      <a:r>
                        <a:rPr lang="en-US" sz="1100" b="0" dirty="0">
                          <a:effectLst/>
                          <a:latin typeface="SutonnyMJ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dirty="0" err="1">
                          <a:effectLst/>
                          <a:latin typeface="SutonnyMJ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mnvqZv</a:t>
                      </a:r>
                      <a:r>
                        <a:rPr lang="en-US" sz="1100" b="0" dirty="0">
                          <a:effectLst/>
                          <a:latin typeface="SutonnyMJ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dirty="0" err="1">
                          <a:effectLst/>
                          <a:latin typeface="SutonnyMJ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cÖKí</a:t>
                      </a:r>
                      <a:endParaRPr lang="en-US" sz="1100" b="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SutonnyMJ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Kg© </a:t>
                      </a:r>
                      <a:r>
                        <a:rPr lang="en-US" sz="1100" b="0" dirty="0" err="1">
                          <a:effectLst/>
                          <a:latin typeface="SutonnyMJ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GjvKv</a:t>
                      </a:r>
                      <a:r>
                        <a:rPr lang="en-US" sz="1100" b="0" dirty="0">
                          <a:effectLst/>
                          <a:latin typeface="SutonnyMJ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100" b="0" dirty="0" err="1">
                          <a:effectLst/>
                          <a:latin typeface="SutonnyMJ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MvRxcyi</a:t>
                      </a:r>
                      <a:r>
                        <a:rPr lang="en-US" sz="1100" b="0" dirty="0">
                          <a:effectLst/>
                          <a:latin typeface="SutonnyMJ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100" b="0" dirty="0" err="1">
                          <a:effectLst/>
                          <a:latin typeface="SutonnyMJ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wc‡ivRcyi</a:t>
                      </a:r>
                      <a:r>
                        <a:rPr lang="en-US" sz="1100" b="0" dirty="0">
                          <a:effectLst/>
                          <a:latin typeface="SutonnyMJ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 </a:t>
                      </a:r>
                      <a:r>
                        <a:rPr lang="en-US" sz="1100" b="0" dirty="0" err="1">
                          <a:effectLst/>
                          <a:latin typeface="SutonnyMJ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gywÝMÄ</a:t>
                      </a:r>
                      <a:r>
                        <a:rPr lang="en-US" sz="1100" b="0" dirty="0">
                          <a:effectLst/>
                          <a:latin typeface="SutonnyMJ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†</a:t>
                      </a:r>
                      <a:r>
                        <a:rPr lang="en-US" sz="1100" b="0" dirty="0" err="1">
                          <a:effectLst/>
                          <a:latin typeface="SutonnyMJ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Rjv</a:t>
                      </a:r>
                      <a:endParaRPr lang="en-US" sz="1100" b="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02870" algn="l"/>
                        </a:tabLst>
                      </a:pP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cÖK‡íi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Kvh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©µ‡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AvIZvq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mKj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BDwbq‡bi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cÖexY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bvix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‡`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ZvwjKv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ˆ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Zwi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02870" algn="l"/>
                        </a:tabLst>
                      </a:pP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me‡P‡q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`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yt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¯’ I 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Amnvq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cÖexY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bvix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‡`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ZvwjKv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ˆ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Zwi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02870" algn="l"/>
                        </a:tabLst>
                      </a:pP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IqvW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© 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wfwËK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45 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cÖexY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bvix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`j 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MVb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02870" algn="l"/>
                        </a:tabLst>
                      </a:pP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cvuPwU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BDwbq‡b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cÖexY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bvix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‡`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1wU 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K‡i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5wU 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BDwbqbwfwËK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KwgwU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MVb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-11430" algn="l"/>
                        </a:tabLst>
                      </a:pP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BDwbqb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 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Aew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¯’Z 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miKvix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 †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emiKvix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¯^v¯’¨‡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mev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¸‡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jv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cwi`k©b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 ¯^v¯’¨‡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mev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¸‡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jv‡Z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cÖexY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bvix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‡`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Rb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¨¯^v¯’¨‡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mevi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my‡hvM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m„wó‡Z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mnvqZv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cÖ`vb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" algn="l"/>
                          <a:tab pos="102870" algn="l"/>
                        </a:tabLst>
                      </a:pP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cÖexY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bvix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KwgwUi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¯’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vbxq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†g¤^vi‡`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mv‡_ 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Av‡jvPbv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" algn="l"/>
                          <a:tab pos="102870" algn="l"/>
                        </a:tabLst>
                      </a:pP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‡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gvU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1000 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Rb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cÖexY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bvix‡K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¯^v¯’¨ †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mev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 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webvg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~‡j 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Jla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cÖ`vb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Ges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WvqvMbwóK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mnvqZv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cÖ`vb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" algn="l"/>
                          <a:tab pos="102870" algn="l"/>
                        </a:tabLst>
                      </a:pP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‡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gvU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300 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Rb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cÖexY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bvix‡K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QvMj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cÖ`vb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" algn="l"/>
                          <a:tab pos="102870" algn="l"/>
                        </a:tabLst>
                      </a:pP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‡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gvU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300 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Rb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cÖexY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bvix‡K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Ni †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givg‡Zi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Rb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¨ 1 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evwÛj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K‡i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wUb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cÖ`vb</a:t>
                      </a:r>
                      <a:r>
                        <a:rPr lang="en-US" sz="11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02870" algn="l"/>
                        </a:tabLst>
                      </a:pP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8661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60" y="365126"/>
            <a:ext cx="7111553" cy="1218976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ms‡hvRbxt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wiK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-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cÖexY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Kvh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©µ‡g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AwfÁZv-3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69375647"/>
              </p:ext>
            </p:extLst>
          </p:nvPr>
        </p:nvGraphicFramePr>
        <p:xfrm>
          <a:off x="437883" y="1274465"/>
          <a:ext cx="7843232" cy="477009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620923"/>
                <a:gridCol w="3104610"/>
                <a:gridCol w="4117699"/>
              </a:tblGrid>
              <a:tr h="1724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mgqKvj</a:t>
                      </a:r>
                      <a:endParaRPr lang="en-US" sz="1200" baseline="0" dirty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25974" marR="259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effectLst/>
                          <a:latin typeface="SutonnyMJ" pitchFamily="2" charset="0"/>
                          <a:cs typeface="SutonnyMJ" pitchFamily="2" charset="0"/>
                        </a:rPr>
                        <a:t>¸</a:t>
                      </a:r>
                      <a:r>
                        <a:rPr lang="en-US" sz="1200" baseline="0" dirty="0" err="1" smtClean="0">
                          <a:effectLst/>
                          <a:latin typeface="SutonnyMJ" pitchFamily="2" charset="0"/>
                          <a:cs typeface="SutonnyMJ" pitchFamily="2" charset="0"/>
                        </a:rPr>
                        <a:t>vi“Z¡c~Y</a:t>
                      </a:r>
                      <a:r>
                        <a:rPr lang="en-US" sz="12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© </a:t>
                      </a:r>
                      <a:r>
                        <a:rPr lang="en-US" sz="12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NUbv</a:t>
                      </a:r>
                      <a:r>
                        <a:rPr lang="en-US" sz="12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/</a:t>
                      </a:r>
                      <a:r>
                        <a:rPr lang="en-US" sz="12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cÖKí</a:t>
                      </a:r>
                      <a:r>
                        <a:rPr lang="en-US" sz="1200" baseline="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/</a:t>
                      </a:r>
                      <a:r>
                        <a:rPr lang="en-US" sz="1200" baseline="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Kg©m~wP</a:t>
                      </a:r>
                      <a:endParaRPr lang="en-US" sz="1200" baseline="0" dirty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25974" marR="259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>
                          <a:effectLst/>
                          <a:latin typeface="SutonnyMJ" pitchFamily="2" charset="0"/>
                          <a:cs typeface="SutonnyMJ" pitchFamily="2" charset="0"/>
                        </a:rPr>
                        <a:t>djvdj</a:t>
                      </a:r>
                      <a:endParaRPr lang="en-US" sz="1200" baseline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25974" marR="25974" marT="0" marB="0"/>
                </a:tc>
              </a:tr>
              <a:tr h="4163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effectLst/>
                          <a:latin typeface="SutonnyMJ" pitchFamily="2" charset="0"/>
                          <a:cs typeface="SutonnyMJ" pitchFamily="2" charset="0"/>
                        </a:rPr>
                        <a:t>2014-15</a:t>
                      </a:r>
                      <a:endParaRPr lang="en-US" sz="1200" baseline="0" dirty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25974" marR="259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evsjv</a:t>
                      </a:r>
                      <a:r>
                        <a:rPr lang="en-US" sz="135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‡`k </a:t>
                      </a:r>
                      <a:r>
                        <a:rPr lang="en-US" sz="135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e¨vsK</a:t>
                      </a:r>
                      <a:r>
                        <a:rPr lang="en-US" sz="135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35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Gi</a:t>
                      </a:r>
                      <a:r>
                        <a:rPr lang="en-US" sz="1350" kern="1200" baseline="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35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mnvqZvq</a:t>
                      </a:r>
                      <a:r>
                        <a:rPr lang="en-US" sz="1350" kern="1200" baseline="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35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cÖexY</a:t>
                      </a:r>
                      <a:r>
                        <a:rPr lang="en-US" sz="135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‡`</a:t>
                      </a:r>
                      <a:r>
                        <a:rPr lang="en-US" sz="135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i</a:t>
                      </a:r>
                      <a:r>
                        <a:rPr lang="en-US" sz="135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35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Rb</a:t>
                      </a:r>
                      <a:r>
                        <a:rPr lang="en-US" sz="135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¨ </a:t>
                      </a:r>
                      <a:r>
                        <a:rPr lang="en-US" sz="135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mvgvwRK</a:t>
                      </a:r>
                      <a:r>
                        <a:rPr lang="en-US" sz="135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I ¯^v¯’¨ †</a:t>
                      </a:r>
                      <a:r>
                        <a:rPr lang="en-US" sz="135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mev</a:t>
                      </a:r>
                      <a:r>
                        <a:rPr lang="en-US" sz="135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35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cÖKí</a:t>
                      </a:r>
                      <a:r>
                        <a:rPr lang="en-US" sz="135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, </a:t>
                      </a:r>
                      <a:r>
                        <a:rPr lang="en-US" sz="135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MvRxcyi</a:t>
                      </a:r>
                      <a:r>
                        <a:rPr lang="en-US" sz="135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, </a:t>
                      </a:r>
                      <a:r>
                        <a:rPr lang="en-US" sz="135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biwms`x</a:t>
                      </a:r>
                      <a:r>
                        <a:rPr lang="en-US" sz="135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, </a:t>
                      </a:r>
                      <a:r>
                        <a:rPr lang="en-US" sz="135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wc‡ivRcyi</a:t>
                      </a:r>
                      <a:r>
                        <a:rPr lang="en-US" sz="135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, </a:t>
                      </a:r>
                      <a:r>
                        <a:rPr lang="en-US" sz="135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iscyi</a:t>
                      </a:r>
                      <a:r>
                        <a:rPr lang="en-US" sz="135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35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Gi</a:t>
                      </a:r>
                      <a:r>
                        <a:rPr lang="en-US" sz="1350" kern="1200" baseline="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35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cvPwU</a:t>
                      </a:r>
                      <a:r>
                        <a:rPr lang="en-US" sz="1350" kern="1200" baseline="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35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Dc‡Rjvq</a:t>
                      </a:r>
                      <a:r>
                        <a:rPr lang="en-US" sz="1350" kern="1200" baseline="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35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ev¯ÍevwqZ</a:t>
                      </a:r>
                      <a:r>
                        <a:rPr lang="en-US" sz="1350" kern="1200" baseline="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35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n‡”Q</a:t>
                      </a:r>
                      <a:r>
                        <a:rPr lang="en-US" sz="1350" kern="1200" baseline="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|</a:t>
                      </a:r>
                      <a:endParaRPr lang="en-US" sz="1350" kern="1200" dirty="0" smtClean="0">
                        <a:solidFill>
                          <a:schemeClr val="dk1"/>
                        </a:solidFill>
                        <a:effectLst/>
                        <a:latin typeface="SutonnyMJ" pitchFamily="2" charset="0"/>
                        <a:ea typeface="+mn-ea"/>
                        <a:cs typeface="SutonnyMJ" pitchFamily="2" charset="0"/>
                      </a:endParaRPr>
                    </a:p>
                  </a:txBody>
                  <a:tcPr marL="25974" marR="25974" marT="0" marB="0"/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35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cÖvq</a:t>
                      </a:r>
                      <a:r>
                        <a:rPr lang="en-US" sz="135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8500 </a:t>
                      </a:r>
                      <a:r>
                        <a:rPr lang="en-US" sz="135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Rb</a:t>
                      </a:r>
                      <a:r>
                        <a:rPr lang="en-US" sz="135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35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cÖexY</a:t>
                      </a:r>
                      <a:r>
                        <a:rPr lang="en-US" sz="135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35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cÖZ¨ÿ</a:t>
                      </a:r>
                      <a:r>
                        <a:rPr lang="en-US" sz="135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I </a:t>
                      </a:r>
                      <a:r>
                        <a:rPr lang="en-US" sz="135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c‡ivÿfv‡e</a:t>
                      </a:r>
                      <a:r>
                        <a:rPr lang="en-US" sz="135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¯^v¯’¨</a:t>
                      </a:r>
                      <a:r>
                        <a:rPr lang="en-US" sz="1350" kern="1200" baseline="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I </a:t>
                      </a:r>
                      <a:r>
                        <a:rPr lang="en-US" sz="135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mvgvwRK</a:t>
                      </a:r>
                      <a:r>
                        <a:rPr lang="en-US" sz="1350" kern="1200" baseline="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35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mnvqZv</a:t>
                      </a:r>
                      <a:r>
                        <a:rPr lang="en-US" sz="1350" kern="1200" baseline="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35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cv‡eb</a:t>
                      </a:r>
                      <a:r>
                        <a:rPr lang="en-US" sz="135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G </a:t>
                      </a:r>
                      <a:r>
                        <a:rPr lang="en-US" sz="135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Kvh</a:t>
                      </a:r>
                      <a:r>
                        <a:rPr lang="en-US" sz="135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©µ‡</a:t>
                      </a:r>
                      <a:r>
                        <a:rPr lang="en-US" sz="135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gi</a:t>
                      </a:r>
                      <a:r>
                        <a:rPr lang="en-US" sz="135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35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gva</a:t>
                      </a:r>
                      <a:r>
                        <a:rPr lang="en-US" sz="135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¨‡g </a:t>
                      </a:r>
                      <a:r>
                        <a:rPr lang="en-US" sz="135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jvfevb</a:t>
                      </a:r>
                      <a:r>
                        <a:rPr lang="en-US" sz="135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35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n‡eb</a:t>
                      </a:r>
                      <a:r>
                        <a:rPr lang="en-US" sz="135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| </a:t>
                      </a:r>
                      <a:endParaRPr lang="en-US" sz="1200" baseline="0" dirty="0">
                        <a:solidFill>
                          <a:srgbClr val="000000"/>
                        </a:solidFill>
                        <a:effectLst/>
                        <a:latin typeface="SutonnyMJ" pitchFamily="2" charset="0"/>
                        <a:ea typeface="ヒラギノ角ゴ Pro W3"/>
                        <a:cs typeface="SutonnyMJ" pitchFamily="2" charset="0"/>
                      </a:endParaRPr>
                    </a:p>
                  </a:txBody>
                  <a:tcPr marL="25974" marR="25974" marT="0" marB="0"/>
                </a:tc>
              </a:tr>
              <a:tr h="4163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err="1" smtClean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SutonnyMJ" pitchFamily="2" charset="0"/>
                        </a:rPr>
                        <a:t>eZ©gvb</a:t>
                      </a:r>
                      <a:r>
                        <a:rPr lang="en-US" sz="1200" baseline="0" dirty="0" smtClean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SutonnyMJ" pitchFamily="2" charset="0"/>
                        </a:rPr>
                        <a:t> </a:t>
                      </a:r>
                      <a:r>
                        <a:rPr lang="en-US" sz="1200" baseline="0" dirty="0" err="1" smtClean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SutonnyMJ" pitchFamily="2" charset="0"/>
                        </a:rPr>
                        <a:t>ch©vq</a:t>
                      </a:r>
                      <a:endParaRPr lang="en-US" sz="1200" baseline="0" dirty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25974" marR="25974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wbR</a:t>
                      </a:r>
                      <a:r>
                        <a:rPr lang="en-US" sz="135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¯^ I ¯’</a:t>
                      </a:r>
                      <a:r>
                        <a:rPr lang="en-US" sz="135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vbxq</a:t>
                      </a:r>
                      <a:r>
                        <a:rPr lang="en-US" sz="135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D‡`¨</a:t>
                      </a:r>
                      <a:r>
                        <a:rPr lang="en-US" sz="135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v‡M</a:t>
                      </a:r>
                      <a:r>
                        <a:rPr lang="en-US" sz="135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35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Znwej</a:t>
                      </a:r>
                      <a:r>
                        <a:rPr lang="en-US" sz="135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35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Dbœq‡bi</a:t>
                      </a:r>
                      <a:r>
                        <a:rPr lang="en-US" sz="135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35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gva</a:t>
                      </a:r>
                      <a:r>
                        <a:rPr lang="en-US" sz="135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¨‡g ‡</a:t>
                      </a:r>
                      <a:r>
                        <a:rPr lang="en-US" sz="135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UKmB</a:t>
                      </a:r>
                      <a:r>
                        <a:rPr lang="en-US" sz="135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35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Kvh</a:t>
                      </a:r>
                      <a:r>
                        <a:rPr lang="en-US" sz="135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©µg </a:t>
                      </a:r>
                      <a:r>
                        <a:rPr lang="en-US" sz="135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MÖnY</a:t>
                      </a:r>
                      <a:endParaRPr lang="en-US" sz="1350" kern="1200" dirty="0" smtClean="0">
                        <a:solidFill>
                          <a:schemeClr val="dk1"/>
                        </a:solidFill>
                        <a:effectLst/>
                        <a:latin typeface="SutonnyMJ" pitchFamily="2" charset="0"/>
                        <a:ea typeface="+mn-ea"/>
                        <a:cs typeface="SutonnyMJ" pitchFamily="2" charset="0"/>
                      </a:endParaRPr>
                    </a:p>
                  </a:txBody>
                  <a:tcPr marL="25974" marR="2597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63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SutonnyMJ" pitchFamily="2" charset="0"/>
                        </a:rPr>
                        <a:t>2010</a:t>
                      </a:r>
                      <a:endParaRPr lang="en-US" sz="1200" baseline="0" dirty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25974" marR="259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cÖexY</a:t>
                      </a:r>
                      <a:r>
                        <a:rPr lang="en-US" sz="135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35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Kj¨vY</a:t>
                      </a:r>
                      <a:r>
                        <a:rPr lang="en-US" sz="135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35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Kg©m~wP</a:t>
                      </a:r>
                      <a:r>
                        <a:rPr lang="en-US" sz="135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</a:p>
                  </a:txBody>
                  <a:tcPr marL="25974" marR="25974" marT="0" marB="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¯’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vbxq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D‡`¨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v‡M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weMZ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Ryb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b‡f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¤^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i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2014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gvm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ch©šÍ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402,660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UvKvi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Znwej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m„wó</a:t>
                      </a:r>
                      <a:endParaRPr lang="en-US" dirty="0" smtClean="0"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56  ‡_‡K 71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eQi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eqmx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 †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gvU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650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Rb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cÖexY‡K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19,158,000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UvKv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FY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weZiY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11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wU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BDwbqb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wfwËK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cÖexY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KwgwU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MVb</a:t>
                      </a:r>
                      <a:endParaRPr lang="en-US" dirty="0" smtClean="0"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1,531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Rb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`„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wó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¯^”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QZv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wd‡i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c‡q‡Q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(443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R‡bi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g‡a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¨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Pkgv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weZiY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Kiv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nq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, 194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Rb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cÖex‡Yi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‡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Pv‡Li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Qvwb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Acv‡ikb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Kiv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nq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1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Rb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bvix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gyw³‡hv×v‡K Ni ‰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Zwi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K‡i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†`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Iqv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nq</a:t>
                      </a:r>
                      <a:endParaRPr lang="en-US" dirty="0" smtClean="0"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8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Rb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myweav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ewÂZ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`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yt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¯’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cÖexY‡K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gvwmK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5,00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UvKv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K‡i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A_©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mnvqZv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Kiv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nq</a:t>
                      </a:r>
                      <a:endParaRPr lang="en-US" dirty="0" smtClean="0"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100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Rb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myweav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ewÂZ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`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yt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¯’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cÖexY‡K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500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UvKv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K‡I A_©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mnvqZv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†`q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nq</a:t>
                      </a:r>
                      <a:endParaRPr lang="en-US" dirty="0" smtClean="0"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Rb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c½y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cÖexY‡K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ûBj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Pqvi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cÖ`vb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Kiv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nq</a:t>
                      </a:r>
                      <a:endParaRPr lang="en-US" dirty="0" smtClean="0"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100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Rb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bvix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cÖexY‡K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Uq‡jU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myweavi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Rb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¨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K‡gvW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Pqvi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cÖ`vb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Kiv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nq</a:t>
                      </a:r>
                      <a:endParaRPr lang="en-US" dirty="0" smtClean="0"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328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Rb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cÖexY‡K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we‡klÁ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Wv³vi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w`‡q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wPwKrmv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mnvqZ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cÖ`vb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Kiv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SutonnyMJ" pitchFamily="2" charset="0"/>
                          <a:cs typeface="SutonnyMJ" pitchFamily="2" charset="0"/>
                        </a:rPr>
                        <a:t>nq</a:t>
                      </a:r>
                      <a:r>
                        <a:rPr lang="en-US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endParaRPr lang="en-US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marL="25974" marR="2597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8289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7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639763"/>
            <a:ext cx="7823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03238" y="1168400"/>
            <a:ext cx="8091487" cy="3844925"/>
          </a:xfrm>
        </p:spPr>
        <p:txBody>
          <a:bodyPr rtlCol="0"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39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2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</a:t>
            </a:r>
            <a:endParaRPr lang="en-US" sz="11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1007" y="457200"/>
            <a:ext cx="5321148" cy="7191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evsjv‡`‡ki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cÖexY‡`i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Rxeb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/>
            </a:r>
            <a:b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</a:b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gv‡bi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we‡k­lY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KvVv‡gv-1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382" y="1477963"/>
            <a:ext cx="7611967" cy="4481512"/>
          </a:xfrm>
        </p:spPr>
        <p:txBody>
          <a:bodyPr rtlCol="0">
            <a:noAutofit/>
          </a:bodyPr>
          <a:lstStyle/>
          <a:p>
            <a:pPr algn="just"/>
            <a:r>
              <a:rPr lang="en-US" sz="3000" dirty="0" err="1">
                <a:latin typeface="SutonnyMJ" pitchFamily="2" charset="0"/>
                <a:cs typeface="SutonnyMJ" pitchFamily="2" charset="0"/>
              </a:rPr>
              <a:t>mve©Rbxb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gvbevwaKvi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mb‡`i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 25 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bs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avivq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Rxeb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gv‡bi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e¨vL¨vq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ejv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ch©vß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Lv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`¨, †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cvlvK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M„nvqY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, ¯^v¯’¨ †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mev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cÖ‡qvRbxq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mev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 I `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yt¯’Zvq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¬‡k 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wbivcËv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  <a:cs typeface="SutonnyMJ" pitchFamily="2" charset="0"/>
              </a:rPr>
              <a:t>cvIqv|Ó</a:t>
            </a:r>
            <a:r>
              <a:rPr lang="en-US" sz="3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cÖexY‡`i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Rxeb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gv‡bi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smtClean="0">
                <a:latin typeface="SutonnyMJ" pitchFamily="2" charset="0"/>
                <a:cs typeface="SutonnyMJ" pitchFamily="2" charset="0"/>
              </a:rPr>
              <a:t>†¶‡Î 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G 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mvaviYfv‡e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cÖ‡hvR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¨, 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Z‡e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eq‡m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Rxeb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gv‡bi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Ab¨Zg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ywU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wb‡`©kK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 n‡”Q 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wPwKrmv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mev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cÖ‡qvRbxq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mnvqZv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mnvqZvi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gvb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| G cÖm‡½ </a:t>
            </a:r>
            <a:r>
              <a:rPr lang="en-US" sz="3000" dirty="0" err="1" smtClean="0">
                <a:latin typeface="SutonnyMJ" pitchFamily="2" charset="0"/>
                <a:cs typeface="SutonnyMJ" pitchFamily="2" charset="0"/>
              </a:rPr>
              <a:t>Avš—R©vwZKfv‡e</a:t>
            </a:r>
            <a:r>
              <a:rPr lang="en-US" sz="30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m¤úªwZ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eva©K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myPK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000" dirty="0">
                <a:latin typeface="Cambria" panose="02040503050406030204" pitchFamily="18" charset="0"/>
                <a:cs typeface="SutonnyMJ" pitchFamily="2" charset="0"/>
              </a:rPr>
              <a:t>Ageing Index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) ‰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Zix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| G 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myP‡K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PviwU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smtClean="0">
                <a:latin typeface="SutonnyMJ" pitchFamily="2" charset="0"/>
                <a:cs typeface="SutonnyMJ" pitchFamily="2" charset="0"/>
              </a:rPr>
              <a:t>†¶‡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Îi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h_v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Avq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wbivcËv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, ¯^v‡¯’¨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Ae¯’v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Kg©ms¯’vb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000" dirty="0" err="1" smtClean="0">
                <a:latin typeface="SutonnyMJ" pitchFamily="2" charset="0"/>
                <a:cs typeface="SutonnyMJ" pitchFamily="2" charset="0"/>
              </a:rPr>
              <a:t>wk¶v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mnvqK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cwi‡e‡ki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000" dirty="0">
                <a:latin typeface="Cambria" panose="02040503050406030204" pitchFamily="18" charset="0"/>
                <a:cs typeface="SutonnyMJ" pitchFamily="2" charset="0"/>
              </a:rPr>
              <a:t>Enabling Environment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) 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cÖex‡Yi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Rxeb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g~j¨vqb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 n‡”Q</a:t>
            </a:r>
            <a:r>
              <a:rPr lang="en-US" sz="3000" dirty="0" smtClean="0"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1007" y="457200"/>
            <a:ext cx="6841320" cy="7191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wiK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‡`‡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ki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‡`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Rxeb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gv‡bi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4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wU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wba©viK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wPwýZ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K‡i‡Q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7963"/>
            <a:ext cx="7886700" cy="4481512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evsjv‡`‡k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Rxebgvb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wba©vwiZ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4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wU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m¶gZv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†_‡K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cÖ_gZt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Avq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m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¶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gZv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500" b="1" dirty="0" smtClean="0">
                <a:latin typeface="Cambria" panose="02040503050406030204" pitchFamily="18" charset="0"/>
                <a:cs typeface="SutonnyMJ" pitchFamily="2" charset="0"/>
              </a:rPr>
              <a:t>Income Capabilities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)</a:t>
            </a:r>
          </a:p>
          <a:p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wØZxqZt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¯^v¯’¨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m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¶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gZv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500" b="1" dirty="0" smtClean="0">
                <a:latin typeface="Cambria" panose="02040503050406030204" pitchFamily="18" charset="0"/>
                <a:cs typeface="SutonnyMJ" pitchFamily="2" charset="0"/>
              </a:rPr>
              <a:t>Health Capabilities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)</a:t>
            </a:r>
          </a:p>
          <a:p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Z…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ZxqZt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AskMÖnY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PjvP‡ji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m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¶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gZv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500" b="1" dirty="0" smtClean="0">
                <a:latin typeface="Cambria" panose="02040503050406030204" pitchFamily="18" charset="0"/>
                <a:cs typeface="SutonnyMJ" pitchFamily="2" charset="0"/>
              </a:rPr>
              <a:t>Participation and mobility Capabilities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) </a:t>
            </a:r>
          </a:p>
          <a:p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PZz_©Zt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wm×vš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—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MÖn‡Yi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m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¶</a:t>
            </a:r>
            <a:r>
              <a:rPr lang="en-US" sz="3500" b="1" dirty="0" err="1" smtClean="0">
                <a:latin typeface="SutonnyMJ" pitchFamily="2" charset="0"/>
                <a:cs typeface="SutonnyMJ" pitchFamily="2" charset="0"/>
              </a:rPr>
              <a:t>gZv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500" b="1" dirty="0" smtClean="0">
                <a:latin typeface="Cambria" panose="02040503050406030204" pitchFamily="18" charset="0"/>
                <a:cs typeface="SutonnyMJ" pitchFamily="2" charset="0"/>
              </a:rPr>
              <a:t>Decision Making Capabilities</a:t>
            </a:r>
            <a:r>
              <a:rPr lang="en-US" sz="3500" b="1" dirty="0" smtClean="0">
                <a:latin typeface="SutonnyMJ" pitchFamily="2" charset="0"/>
                <a:cs typeface="SutonnyMJ" pitchFamily="2" charset="0"/>
              </a:rPr>
              <a:t>)</a:t>
            </a:r>
            <a:endParaRPr lang="en-US" sz="35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973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918" y="365125"/>
            <a:ext cx="7124432" cy="1325563"/>
          </a:xfrm>
        </p:spPr>
        <p:txBody>
          <a:bodyPr/>
          <a:lstStyle/>
          <a:p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‡`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Rxebgv‡bi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wba©viK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366" y="1490774"/>
            <a:ext cx="8397026" cy="4351338"/>
          </a:xfrm>
        </p:spPr>
        <p:txBody>
          <a:bodyPr/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Avq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mÿgZv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cÖexY‡`i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e¨w³MZ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`,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mÂq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n¯—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vš—i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3200" dirty="0">
                <a:latin typeface="Cambria" panose="02040503050406030204" pitchFamily="18" charset="0"/>
                <a:cs typeface="SutonnyMJ" pitchFamily="2" charset="0"/>
              </a:rPr>
              <a:t>Transfer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), e¨w³MZ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ch©vq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ivóªxq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ch©vq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eySvq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FY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exgv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myweav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Aš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—f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©~³|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¯^v¯’¨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¶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gZv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¯^v¯’¨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welqK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Z_¨,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wPwKrmv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cywó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Aš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—©f~³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AskMÖnY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m¶gZv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msMV‡bi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m`m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c`,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cÖwZôv‡b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Abyôv‡b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AskMÖnb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eySvq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PjvP‡ji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m¶gZv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cÖ‡qvRbxq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cwienb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e¨env‡ii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m¶gZv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eySvq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wm×vš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—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MÖn‡Y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¶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gZv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…Z¡ †`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¶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gZv‡K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eySvq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0829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68" y="488950"/>
            <a:ext cx="9002331" cy="7175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‡`‡k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‡`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Rxeb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gv‡bi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cÖwZeÜKZv</a:t>
            </a:r>
            <a:endParaRPr lang="en-US" sz="4400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27038" y="1477963"/>
            <a:ext cx="8472487" cy="4435475"/>
          </a:xfrm>
        </p:spPr>
        <p:txBody>
          <a:bodyPr rtlCol="0">
            <a:noAutofit/>
          </a:bodyPr>
          <a:lstStyle/>
          <a:p>
            <a:pPr marL="288925" indent="-288925" eaLnBrk="1" hangingPunct="1">
              <a:defRPr/>
            </a:pPr>
            <a:r>
              <a:rPr lang="en-US" sz="3200" dirty="0" err="1">
                <a:latin typeface="SutonnyMJ" pitchFamily="2" charset="0"/>
                <a:cs typeface="SutonnyMJ" pitchFamily="2" charset="0"/>
              </a:rPr>
              <a:t>cÖexY‡`i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Rxeb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†¶‡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Î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cÖwZeÜKZvi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Drm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n‡”Q 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vwi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`ª¨,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vwi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`ª¨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eûgvwÎK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n‡jI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ywU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vwi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`ª¨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iƒ‡c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cÖKvk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GK.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vwi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`ª, 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yB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gvbweK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vwi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`ª¨|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vwi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`ª¨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evovi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KviY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Aemi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kvwiixK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kÖg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wbf©i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Kv‡R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Aí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eqmx‡`i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cÖwZ‡hvwMZvq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gRyix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Kg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vwi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`ª¨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ev‡o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vwi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`ª¨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cwigv‡ci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ïay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PjwZ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weKí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Av‡qi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my‡hvM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mÂq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wbivc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wewb‡qvM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exgv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mnvqZv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aib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cwigvb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`‡q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wba©vwiZ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eq‡mi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gvbweK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vwi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`ª¨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wbf©i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Rb‡Mvôxi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wk¶v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cÖwZ‡ivag~jK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¯^v¯’¨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m‡PZbZv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I ¯^v¯’¨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mevi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my‡hvM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AskMÖnY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PjvP‡ji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mnvqK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cwi‡ek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Ae¯’v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28650" y="400207"/>
            <a:ext cx="7886700" cy="719137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‡h me 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Kvi‡b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Rxebgvb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Dbœq‡b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BwZevPK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cwiw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wZ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ˆ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Zix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n‡”Q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- 1</a:t>
            </a:r>
            <a:endParaRPr lang="en-US" sz="36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413501"/>
            <a:ext cx="7886700" cy="4472144"/>
          </a:xfrm>
        </p:spPr>
        <p:txBody>
          <a:bodyPr/>
          <a:lstStyle/>
          <a:p>
            <a:pPr marL="0" indent="0">
              <a:lnSpc>
                <a:spcPct val="85000"/>
              </a:lnSpc>
            </a:pPr>
            <a:r>
              <a:rPr lang="en-US" sz="2200" dirty="0" err="1"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‡`‡k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nZ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wi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`ª‡`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eo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Ask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cv‡ib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-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nZ`wi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`ª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Kó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eûgyLx</a:t>
            </a:r>
            <a:endParaRPr lang="en-US" sz="2200" dirty="0">
              <a:latin typeface="SutonnyMJ" pitchFamily="2" charset="0"/>
              <a:cs typeface="SutonnyMJ" pitchFamily="2" charset="0"/>
            </a:endParaRPr>
          </a:p>
          <a:p>
            <a:pPr marL="0" indent="0">
              <a:lnSpc>
                <a:spcPct val="85000"/>
              </a:lnSpc>
            </a:pP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`ª“Z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bMivq‡bi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Rb‡Mvôx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AwaK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eq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¯‹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cÖexY‡`i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yt¯’Zv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evo‡Q-mgv‡Ri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me‡P‡q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mev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ewÂZ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kÖYx‡Z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cwiYZ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n‡”Q|</a:t>
            </a:r>
          </a:p>
          <a:p>
            <a:pPr marL="0" indent="0">
              <a:lnSpc>
                <a:spcPct val="85000"/>
              </a:lnSpc>
            </a:pPr>
            <a:r>
              <a:rPr lang="en-US" sz="2200" dirty="0" err="1">
                <a:latin typeface="SutonnyMJ" pitchFamily="2" charset="0"/>
                <a:cs typeface="SutonnyMJ" pitchFamily="2" charset="0"/>
              </a:rPr>
              <a:t>bxwZ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AvBb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cÖYqb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Rô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bvMwiK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200" dirty="0">
                <a:latin typeface="Cambria" panose="02040503050406030204" pitchFamily="18" charset="0"/>
                <a:cs typeface="SutonnyMJ" pitchFamily="2" charset="0"/>
              </a:rPr>
              <a:t>Senior Citizen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) ‡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Nvlbvq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AMÖMwZ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mydj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Z…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Yg~j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ch©vq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ch©š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— 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cŠu‡Q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- †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cŠuQv‡bvi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wel‡q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wbðqZv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ˆ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Zix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n‡”Q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>
              <a:lnSpc>
                <a:spcPct val="85000"/>
              </a:lnSpc>
            </a:pPr>
            <a:r>
              <a:rPr lang="en-US" sz="2200" dirty="0">
                <a:latin typeface="SutonnyMJ" pitchFamily="2" charset="0"/>
                <a:cs typeface="SutonnyMJ" pitchFamily="2" charset="0"/>
              </a:rPr>
              <a:t>MZ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Kq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eQ‡i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D‡j­L‡hvM¨nv‡i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eq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¯‹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fvZv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cwigvb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×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cvqwb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-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wbe©vPb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-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weZiY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-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cwiex¶b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2200" dirty="0">
                <a:latin typeface="Cambria" panose="02040503050406030204" pitchFamily="18" charset="0"/>
                <a:cs typeface="SutonnyMJ" pitchFamily="2" charset="0"/>
              </a:rPr>
              <a:t>Monitoring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)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Av‡Mi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P‡q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ivR‰bwZK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jxqKiY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I ¯’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wei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c‡o‡Q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cy‡iv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eq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¯‹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fvZv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e¨e¯’vcbvq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weiZv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evo‡Q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>
              <a:lnSpc>
                <a:spcPct val="85000"/>
              </a:lnSpc>
            </a:pPr>
            <a:r>
              <a:rPr lang="en-US" sz="2200" dirty="0" err="1"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¯^v¯’¨ I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cÖexY‡mev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bvbvgyLx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Av‡jvPbv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AvkÖq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†K›`ª _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vK‡jI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miKvi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GbwRI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emiKvix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LvZ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†_‡K †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Rviv‡jv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200" dirty="0">
                <a:latin typeface="Cambria" panose="02040503050406030204" pitchFamily="18" charset="0"/>
                <a:cs typeface="SutonnyMJ" pitchFamily="2" charset="0"/>
              </a:rPr>
              <a:t>Concrete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) D‡`¨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vM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bB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>
              <a:lnSpc>
                <a:spcPct val="85000"/>
              </a:lnSpc>
            </a:pPr>
            <a:r>
              <a:rPr lang="en-US" sz="2200" dirty="0" err="1">
                <a:latin typeface="SutonnyMJ" pitchFamily="2" charset="0"/>
                <a:cs typeface="SutonnyMJ" pitchFamily="2" charset="0"/>
              </a:rPr>
              <a:t>miKv‡ii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2022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mevi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myi¶v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Rxeb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Pµ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Abyhvqx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cÖexY‡`i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welqwU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Aš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—©fz³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wKš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‘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cÖexY‡`i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myi¶v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P¨v‡jÄ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jv‡K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h_vh_fv‡e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wPwýZ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KiYxq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wVK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nqwb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>
              <a:lnSpc>
                <a:spcPct val="85000"/>
              </a:lnSpc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28650" y="400207"/>
            <a:ext cx="7886700" cy="719137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‡h me 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Kvi‡b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Rxebgvb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Dbœq‡b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BwZevPK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cwiw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wZ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ˆ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Zix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n‡”Q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- 2</a:t>
            </a:r>
            <a:endParaRPr lang="en-US" sz="36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9774" y="1452137"/>
            <a:ext cx="8564451" cy="4351338"/>
          </a:xfrm>
        </p:spPr>
        <p:txBody>
          <a:bodyPr/>
          <a:lstStyle/>
          <a:p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Kg©gq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eva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©‡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K¨i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Ab¨Zg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Dcv`vb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msMVb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AskMÖn†Yi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†¶‡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Î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gvV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ch©v‡q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mn‡hvwMZv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bB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ej‡jB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P‡j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, A_P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Kg©gq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eva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©†K¨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cÖexY‡`i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eûgyLx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mgm¨vi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UKmB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mgvavb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h‡Z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400" dirty="0" err="1"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Bmy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¨‡Z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m¤ú‡`i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400" dirty="0">
                <a:latin typeface="Cambria" panose="02040503050406030204" pitchFamily="18" charset="0"/>
                <a:cs typeface="SutonnyMJ" pitchFamily="2" charset="0"/>
              </a:rPr>
              <a:t>Resource Mobilization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) I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wewb‡qv‡Mi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‡¶‡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Î iv÷ª,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GbwRI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K‡c©v‡iU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†m±‡ii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Abxnv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KvU‡Q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eis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evo‡Q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400" dirty="0" err="1"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Bmy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¨‡Z 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`¶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Zv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I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m¶gZv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2400" dirty="0">
                <a:latin typeface="Cambria" panose="02040503050406030204" pitchFamily="18" charset="0"/>
                <a:cs typeface="SutonnyMJ" pitchFamily="2" charset="0"/>
              </a:rPr>
              <a:t>Capacity Building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)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e„w×i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¯—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evqb‡hvM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¨ 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cwiKíbv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bB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400" dirty="0" err="1">
                <a:latin typeface="SutonnyMJ" pitchFamily="2" charset="0"/>
                <a:cs typeface="SutonnyMJ" pitchFamily="2" charset="0"/>
              </a:rPr>
              <a:t>MYgva¨g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welq¸wj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Zz‡j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ai‡Z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GL‡bv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mwµq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bq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  <a:p>
            <a:r>
              <a:rPr lang="en-US" sz="24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RÛvi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mgZvi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Kvh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©µ‡g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bvix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Aš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—f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©~w³i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GL‡bv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AMÖMwZ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nqwb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  <a:p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mvaviY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wk¶vq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welq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I ¯^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v¯’¨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wk¶vq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eva©K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we`¨v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400" dirty="0">
                <a:latin typeface="Cambria" panose="02040503050406030204" pitchFamily="18" charset="0"/>
                <a:cs typeface="SutonnyMJ" pitchFamily="2" charset="0"/>
              </a:rPr>
              <a:t>Geriatrics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)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GL‡bv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  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Aš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—f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~©³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nqwb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  <a:p>
            <a:r>
              <a:rPr lang="en-US" sz="2400" dirty="0" err="1">
                <a:latin typeface="SutonnyMJ" pitchFamily="2" charset="0"/>
                <a:cs typeface="SutonnyMJ" pitchFamily="2" charset="0"/>
              </a:rPr>
              <a:t>bM‡i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Dc‡hvMx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welq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>
                <a:latin typeface="Cambria" panose="02040503050406030204" pitchFamily="18" charset="0"/>
                <a:cs typeface="SutonnyMJ" pitchFamily="2" charset="0"/>
              </a:rPr>
              <a:t>Home Daycare 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Zvrch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© D‡`¨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vM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ˆ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Zwi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nqwb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704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339402" y="503238"/>
            <a:ext cx="6812924" cy="719137"/>
          </a:xfrm>
        </p:spPr>
        <p:txBody>
          <a:bodyPr/>
          <a:lstStyle/>
          <a:p>
            <a:pPr eaLnBrk="1" hangingPunct="1"/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Rxebgvb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Dbœq‡b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wi‡mvm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Bw›U‡MÖkb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m›Uvi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wiK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)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AwfÁZv-1</a:t>
            </a:r>
            <a:endParaRPr lang="en-US" sz="36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7577" y="1426380"/>
            <a:ext cx="8603088" cy="4472144"/>
          </a:xfrm>
        </p:spPr>
        <p:txBody>
          <a:bodyPr lIns="0" tIns="0" rIns="0" bIns="0"/>
          <a:lstStyle/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wiK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1989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biwms`xi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cjv‡k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yt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¯’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myweav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ewÂZ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cÖexY‡`i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Avw_©K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mnvqZv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200" dirty="0">
                <a:latin typeface="Cambria" panose="02040503050406030204" pitchFamily="18" charset="0"/>
                <a:cs typeface="SutonnyMJ" pitchFamily="2" charset="0"/>
              </a:rPr>
              <a:t>Cash Transfer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)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¯—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evqb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| G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mgq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M‡elYv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cÖ‡RKk‡b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cÖexY‡`i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Avw_©K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mnvqZvi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welqwU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Zz‡j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aiv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nqwb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RvZxq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cÖexYbxwZ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Kg©cwiKíbv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gyL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Bmy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¨¸‡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1990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mvj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wiK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Z„Yg~j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ch©v‡q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Kg©KvÐ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¯—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evqb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K‡i‡Q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;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wiK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cÖv_wgK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ch©v‡q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yt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¯’,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myweavewÂZ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bvix‡`i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mev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cÖ`vb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Ki‡jI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ivóªxq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bxwZ‡Z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cwieZ©b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Avmvq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cÖexY‡`i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mnvqZvi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we¯—…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wZ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I </a:t>
            </a:r>
            <a:r>
              <a:rPr lang="en-US" sz="2200" dirty="0">
                <a:latin typeface="Cambria" panose="02040503050406030204" pitchFamily="18" charset="0"/>
                <a:cs typeface="SutonnyMJ" pitchFamily="2" charset="0"/>
              </a:rPr>
              <a:t>scale up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nqwb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ZvB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wiK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GK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RvqMvq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AvU‡K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cÖexY‡`i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¶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gZvqb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I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AskMÖnY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e„w×i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D‡`¨vM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wb‡q‡Q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;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wiK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MZvbyMwZK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200" dirty="0">
                <a:latin typeface="Cambria" panose="02040503050406030204" pitchFamily="18" charset="0"/>
                <a:cs typeface="SutonnyMJ" pitchFamily="2" charset="0"/>
              </a:rPr>
              <a:t>orthodox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)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wPš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—vi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¨ Ave×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cÖexY‡`i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¯^v‡_© me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mgqB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m„Rbkxj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D‡`¨v‡Mi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AbymÜvb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K‡i‡Q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Kg©m~wP‡Z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vZv‡`i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mvnvh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n«vm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co‡j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Af¨š—ixYfv‡e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A_©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msMÖn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Kj¨vY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Kg©m~Px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¯—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evqb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D‡`¨vM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wb‡q‡Q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;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‡`i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yt¯’Zv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¶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gZvnxbZv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eûgvwÎK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ZvB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GKB m‡½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Avq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×,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bxwZ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cwieZ©b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AskMÖnY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¶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gZvq‡bi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RwoZ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welq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jvi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Dci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wiK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bRi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w`‡Z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Póv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wiK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GKw`‡K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, 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cÖexY‡`i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miKvwi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mev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e¨env‡i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mnvqZv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Ab¨w`‡K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, 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miKvwi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bxwZ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wba©viY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ch©v‡q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evÜe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bxwZ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latin typeface="SutonnyMJ" pitchFamily="2" charset="0"/>
                <a:cs typeface="SutonnyMJ" pitchFamily="2" charset="0"/>
              </a:rPr>
              <a:t>cÖYqb</a:t>
            </a:r>
            <a:r>
              <a:rPr lang="en-US" sz="2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cÖwµqv‡K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mn‡hvwMZv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latin typeface="SutonnyMJ" pitchFamily="2" charset="0"/>
                <a:cs typeface="SutonnyMJ" pitchFamily="2" charset="0"/>
              </a:rPr>
              <a:t>P‡j‡Q</a:t>
            </a:r>
            <a:r>
              <a:rPr lang="en-US" sz="2200" dirty="0">
                <a:latin typeface="SutonnyMJ" pitchFamily="2" charset="0"/>
                <a:cs typeface="SutonnyMJ" pitchFamily="2" charset="0"/>
              </a:rPr>
              <a:t>;</a:t>
            </a:r>
          </a:p>
          <a:p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IC.potx" id="{7DA35580-40A4-4EA3-885D-78243DFEFF39}" vid="{E160E429-927E-41BF-907C-AD613B8AB3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1114</TotalTime>
  <Words>4826</Words>
  <Application>Microsoft Office PowerPoint</Application>
  <PresentationFormat>On-screen Show (4:3)</PresentationFormat>
  <Paragraphs>264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evsjv‡`‡k GKwesk kZvãxi cÖexY‡`i `yt¯’Zv n«vm I Rxebgvb Dbœq‡bi P¨v‡jÄ</vt:lpstr>
      <vt:lpstr>fw‚gKvt</vt:lpstr>
      <vt:lpstr>evsjv‡`‡ki cÖexY‡`i Rxeb  gv‡bi we‡k­lY KvVv‡gv-1</vt:lpstr>
      <vt:lpstr>wiK evsjv‡`‡ki cÖexY‡`i Rxeb gv‡bi 4 wU wba©viK  wPwýZ K‡i‡Q</vt:lpstr>
      <vt:lpstr>cÖexY‡`i Rxebgv‡bi wba©viK:</vt:lpstr>
      <vt:lpstr>evsjv‡`‡k cÖexY‡`i Rxeb gv‡bi cÖwZeÜKZv</vt:lpstr>
      <vt:lpstr>‡h me Kvi‡b cÖexY‡`i Rxebgvb Dbœq‡b BwZevPK cwiw¯’wZ ˆZix n‡”Q bv- 1</vt:lpstr>
      <vt:lpstr>‡h me Kvi‡b cÖexY‡`i Rxebgvb Dbœq‡b BwZevPK cwiw¯’wZ ˆZix n‡”Q bv- 2</vt:lpstr>
      <vt:lpstr>cÖexY‡`i Rxebgvb Dbœq‡b wi‡mvm© Bw›U‡MÖkb †m›Uvi (wiK) Gi AwfÁZv-1</vt:lpstr>
      <vt:lpstr>cÖexY‡`i Rxebgvb Dbœq‡b wi‡mvm© Bw›U‡MÖkb †m›Uvi (wiK) Gi AwfÁZv-2</vt:lpstr>
      <vt:lpstr>cÖexY bvix-cyi“l Rxeb wfwËK AwfÁZvq Rxebgv‡bi cÖwZeÜKZv I DËi‡bi Dci †Km ÷vwW-1</vt:lpstr>
      <vt:lpstr>cÖexY bvix-cyi“l Rxeb wfwËK AwfÁZvq Rxebgv‡bi cÖwZeÜKZv I DËi‡bi Dci †Km ÷vwW-2</vt:lpstr>
      <vt:lpstr>cÖexY bvix-cyi“l Rxeb wfwËK AwfÁZvq Rxebgv‡bi cÖwZeÜKZv I DËi‡bi Dci †Km ÷vwW-3</vt:lpstr>
      <vt:lpstr>cÖexY bvix-cyi“l Rxeb wfwËK AwfÁZvq Rxebgv‡bi cÖwZeÜKZv I DËi‡bi  Dci †Km ÷vwW-4</vt:lpstr>
      <vt:lpstr>G‡cÖvP I KiYxq </vt:lpstr>
      <vt:lpstr>wbivcËv cwiw¯’wZ I Kibxq-1</vt:lpstr>
      <vt:lpstr>wbivcËv cwiw¯’wZ I Kibxq-2</vt:lpstr>
      <vt:lpstr>¯^v¯’¨ cwiw¯’wZ I KiYxq</vt:lpstr>
      <vt:lpstr>cÖexY‡`i AskMÖnY cwiw¯’wZ I KiYxq</vt:lpstr>
      <vt:lpstr>cÖexY‡`i AskMÖnY cwiw¯’wZ I KiYxq</vt:lpstr>
      <vt:lpstr>ms‡hvRbxt evsjv‡`‡k cÖexY‡`i wPÎ</vt:lpstr>
      <vt:lpstr>ms‡hvRbxt evsjv‡`‡k cÖexY‡`i wPÎ</vt:lpstr>
      <vt:lpstr>ms‡hvRbxt wiK -Gi cÖexY Kvh©µ‡g AwfÁZv-1</vt:lpstr>
      <vt:lpstr>ms‡hvRbxt wiK -Gi cÖexY Kvh©µ‡g AwfÁZv-2</vt:lpstr>
      <vt:lpstr>ms‡hvRbxt wiK -Gi cÖexY Kvh©µ‡g AwfÁZv-3</vt:lpstr>
      <vt:lpstr>ab¨ev`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Shamim Jafar-PC</dc:creator>
  <cp:lastModifiedBy>azad</cp:lastModifiedBy>
  <cp:revision>423</cp:revision>
  <cp:lastPrinted>2015-05-28T08:35:52Z</cp:lastPrinted>
  <dcterms:created xsi:type="dcterms:W3CDTF">2014-09-11T06:20:16Z</dcterms:created>
  <dcterms:modified xsi:type="dcterms:W3CDTF">2015-06-02T03:29:21Z</dcterms:modified>
</cp:coreProperties>
</file>